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87"/>
  </p:notesMasterIdLst>
  <p:sldIdLst>
    <p:sldId id="261" r:id="rId5"/>
    <p:sldId id="280" r:id="rId6"/>
    <p:sldId id="281" r:id="rId7"/>
    <p:sldId id="282" r:id="rId8"/>
    <p:sldId id="2134806375" r:id="rId9"/>
    <p:sldId id="2134806364" r:id="rId10"/>
    <p:sldId id="2134806410" r:id="rId11"/>
    <p:sldId id="309" r:id="rId12"/>
    <p:sldId id="2134806411" r:id="rId13"/>
    <p:sldId id="2134806412" r:id="rId14"/>
    <p:sldId id="2134806404" r:id="rId15"/>
    <p:sldId id="2134806428" r:id="rId16"/>
    <p:sldId id="2134806407" r:id="rId17"/>
    <p:sldId id="1303" r:id="rId18"/>
    <p:sldId id="2134807045" r:id="rId19"/>
    <p:sldId id="2134806417" r:id="rId20"/>
    <p:sldId id="2134806430" r:id="rId21"/>
    <p:sldId id="2134806431" r:id="rId22"/>
    <p:sldId id="2134806432" r:id="rId23"/>
    <p:sldId id="2134806427" r:id="rId24"/>
    <p:sldId id="2134806429" r:id="rId25"/>
    <p:sldId id="2134807046" r:id="rId26"/>
    <p:sldId id="284" r:id="rId27"/>
    <p:sldId id="2134806819" r:id="rId28"/>
    <p:sldId id="312" r:id="rId29"/>
    <p:sldId id="2134807005" r:id="rId30"/>
    <p:sldId id="2134807040" r:id="rId31"/>
    <p:sldId id="2134806912" r:id="rId32"/>
    <p:sldId id="2134806840" r:id="rId33"/>
    <p:sldId id="2134806917" r:id="rId34"/>
    <p:sldId id="2134806916" r:id="rId35"/>
    <p:sldId id="2134806858" r:id="rId36"/>
    <p:sldId id="1383" r:id="rId37"/>
    <p:sldId id="2134806859" r:id="rId38"/>
    <p:sldId id="2134807006" r:id="rId39"/>
    <p:sldId id="272" r:id="rId40"/>
    <p:sldId id="2134807041" r:id="rId41"/>
    <p:sldId id="283" r:id="rId42"/>
    <p:sldId id="2134807047" r:id="rId43"/>
    <p:sldId id="265" r:id="rId44"/>
    <p:sldId id="267" r:id="rId45"/>
    <p:sldId id="269" r:id="rId46"/>
    <p:sldId id="268" r:id="rId47"/>
    <p:sldId id="285" r:id="rId48"/>
    <p:sldId id="257" r:id="rId49"/>
    <p:sldId id="258" r:id="rId50"/>
    <p:sldId id="259" r:id="rId51"/>
    <p:sldId id="260" r:id="rId52"/>
    <p:sldId id="2134807043" r:id="rId53"/>
    <p:sldId id="262" r:id="rId54"/>
    <p:sldId id="263" r:id="rId55"/>
    <p:sldId id="264" r:id="rId56"/>
    <p:sldId id="286" r:id="rId57"/>
    <p:sldId id="256" r:id="rId58"/>
    <p:sldId id="2134807049" r:id="rId59"/>
    <p:sldId id="287" r:id="rId60"/>
    <p:sldId id="288" r:id="rId61"/>
    <p:sldId id="366" r:id="rId62"/>
    <p:sldId id="364" r:id="rId63"/>
    <p:sldId id="2134807044" r:id="rId64"/>
    <p:sldId id="289" r:id="rId65"/>
    <p:sldId id="290" r:id="rId66"/>
    <p:sldId id="2134807042" r:id="rId67"/>
    <p:sldId id="291" r:id="rId68"/>
    <p:sldId id="292" r:id="rId69"/>
    <p:sldId id="2134806415" r:id="rId70"/>
    <p:sldId id="2134806416" r:id="rId71"/>
    <p:sldId id="2134806413" r:id="rId72"/>
    <p:sldId id="2134807050" r:id="rId73"/>
    <p:sldId id="2134807051" r:id="rId74"/>
    <p:sldId id="2134807052" r:id="rId75"/>
    <p:sldId id="2134806414" r:id="rId76"/>
    <p:sldId id="2134807053" r:id="rId77"/>
    <p:sldId id="2134807054" r:id="rId78"/>
    <p:sldId id="2134807048" r:id="rId79"/>
    <p:sldId id="353" r:id="rId80"/>
    <p:sldId id="2134806419" r:id="rId81"/>
    <p:sldId id="2134807055" r:id="rId82"/>
    <p:sldId id="2134806420" r:id="rId83"/>
    <p:sldId id="2134807056" r:id="rId84"/>
    <p:sldId id="2134806421" r:id="rId85"/>
    <p:sldId id="279" r:id="rId8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84C"/>
    <a:srgbClr val="112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44" autoAdjust="0"/>
    <p:restoredTop sz="94660"/>
  </p:normalViewPr>
  <p:slideViewPr>
    <p:cSldViewPr snapToGrid="0">
      <p:cViewPr varScale="1">
        <p:scale>
          <a:sx n="84" d="100"/>
          <a:sy n="84" d="100"/>
        </p:scale>
        <p:origin x="118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heme" Target="theme/them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notesMaster" Target="notesMasters/notes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0%</c:formatCode>
                <c:ptCount val="6"/>
                <c:pt idx="0">
                  <c:v>0.82522758019765652</c:v>
                </c:pt>
                <c:pt idx="1">
                  <c:v>0.82649331319631403</c:v>
                </c:pt>
                <c:pt idx="2">
                  <c:v>0.81362172112287157</c:v>
                </c:pt>
                <c:pt idx="3">
                  <c:v>0.75664357130328008</c:v>
                </c:pt>
                <c:pt idx="4">
                  <c:v>0.85215353960016638</c:v>
                </c:pt>
                <c:pt idx="5">
                  <c:v>0.84079612883449018</c:v>
                </c:pt>
              </c:numCache>
            </c:numRef>
          </c:val>
          <c:extLst>
            <c:ext xmlns:c16="http://schemas.microsoft.com/office/drawing/2014/chart" uri="{C3380CC4-5D6E-409C-BE32-E72D297353CC}">
              <c16:uniqueId val="{00000000-3840-44ED-9A4E-92AEA79CF0FA}"/>
            </c:ext>
          </c:extLst>
        </c:ser>
        <c:ser>
          <c:idx val="1"/>
          <c:order val="1"/>
          <c:tx>
            <c:strRef>
              <c:f>Sheet1!$C$1</c:f>
              <c:strCache>
                <c:ptCount val="1"/>
                <c:pt idx="0">
                  <c:v>Monitoring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0%</c:formatCode>
                <c:ptCount val="6"/>
                <c:pt idx="0">
                  <c:v>9.4540368255715296E-2</c:v>
                </c:pt>
                <c:pt idx="1">
                  <c:v>0.10876179219471623</c:v>
                </c:pt>
                <c:pt idx="2">
                  <c:v>0.11653846996690991</c:v>
                </c:pt>
                <c:pt idx="3">
                  <c:v>0.13157779336958428</c:v>
                </c:pt>
                <c:pt idx="4">
                  <c:v>8.4783989139241067E-2</c:v>
                </c:pt>
                <c:pt idx="5">
                  <c:v>8.4189091546057679E-2</c:v>
                </c:pt>
              </c:numCache>
            </c:numRef>
          </c:val>
          <c:extLst>
            <c:ext xmlns:c16="http://schemas.microsoft.com/office/drawing/2014/chart" uri="{C3380CC4-5D6E-409C-BE32-E72D297353CC}">
              <c16:uniqueId val="{00000001-3840-44ED-9A4E-92AEA79CF0FA}"/>
            </c:ext>
          </c:extLst>
        </c:ser>
        <c:ser>
          <c:idx val="2"/>
          <c:order val="2"/>
          <c:tx>
            <c:strRef>
              <c:f>Sheet1!$D$1</c:f>
              <c:strCache>
                <c:ptCount val="1"/>
                <c:pt idx="0">
                  <c:v>At-risk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0%</c:formatCode>
                <c:ptCount val="6"/>
                <c:pt idx="0">
                  <c:v>8.0232051546628144E-2</c:v>
                </c:pt>
                <c:pt idx="1">
                  <c:v>6.4744894608969733E-2</c:v>
                </c:pt>
                <c:pt idx="2">
                  <c:v>6.9839808910218487E-2</c:v>
                </c:pt>
                <c:pt idx="3">
                  <c:v>0.11177863532713558</c:v>
                </c:pt>
                <c:pt idx="4">
                  <c:v>6.3062471260592529E-2</c:v>
                </c:pt>
                <c:pt idx="5">
                  <c:v>7.5014779619452174E-2</c:v>
                </c:pt>
              </c:numCache>
            </c:numRef>
          </c:val>
          <c:extLst>
            <c:ext xmlns:c16="http://schemas.microsoft.com/office/drawing/2014/chart" uri="{C3380CC4-5D6E-409C-BE32-E72D297353CC}">
              <c16:uniqueId val="{00000002-3840-44ED-9A4E-92AEA79CF0FA}"/>
            </c:ext>
          </c:extLst>
        </c:ser>
        <c:dLbls>
          <c:dLblPos val="ctr"/>
          <c:showLegendKey val="0"/>
          <c:showVal val="1"/>
          <c:showCatName val="0"/>
          <c:showSerName val="0"/>
          <c:showPercent val="0"/>
          <c:showBubbleSize val="0"/>
        </c:dLbls>
        <c:gapWidth val="150"/>
        <c:overlap val="100"/>
        <c:axId val="648815312"/>
        <c:axId val="655553488"/>
      </c:barChart>
      <c:catAx>
        <c:axId val="648815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55553488"/>
        <c:crosses val="autoZero"/>
        <c:auto val="1"/>
        <c:lblAlgn val="ctr"/>
        <c:lblOffset val="100"/>
        <c:noMultiLvlLbl val="0"/>
      </c:catAx>
      <c:valAx>
        <c:axId val="65555348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4881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2284C"/>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_(* #,##0_);_(* \(#,##0\);_(* "-"??_);_(@_)</c:formatCode>
                <c:ptCount val="6"/>
                <c:pt idx="0">
                  <c:v>35989</c:v>
                </c:pt>
                <c:pt idx="1">
                  <c:v>37760</c:v>
                </c:pt>
                <c:pt idx="2">
                  <c:v>37128</c:v>
                </c:pt>
                <c:pt idx="3">
                  <c:v>34509</c:v>
                </c:pt>
                <c:pt idx="4">
                  <c:v>38917</c:v>
                </c:pt>
                <c:pt idx="5">
                  <c:v>38400</c:v>
                </c:pt>
              </c:numCache>
            </c:numRef>
          </c:val>
          <c:extLst>
            <c:ext xmlns:c16="http://schemas.microsoft.com/office/drawing/2014/chart" uri="{C3380CC4-5D6E-409C-BE32-E72D297353CC}">
              <c16:uniqueId val="{00000000-CC6E-4F9D-91BA-69D656ACE5A6}"/>
            </c:ext>
          </c:extLst>
        </c:ser>
        <c:ser>
          <c:idx val="1"/>
          <c:order val="1"/>
          <c:tx>
            <c:strRef>
              <c:f>Sheet1!$C$1</c:f>
              <c:strCache>
                <c:ptCount val="1"/>
                <c:pt idx="0">
                  <c:v>Monitoring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_(* #,##0_);_(* \(#,##0\);_(* "-"??_);_(@_)</c:formatCode>
                <c:ptCount val="6"/>
                <c:pt idx="0">
                  <c:v>4123</c:v>
                </c:pt>
                <c:pt idx="1">
                  <c:v>4969</c:v>
                </c:pt>
                <c:pt idx="2">
                  <c:v>5318</c:v>
                </c:pt>
                <c:pt idx="3">
                  <c:v>6001</c:v>
                </c:pt>
                <c:pt idx="4">
                  <c:v>3872</c:v>
                </c:pt>
                <c:pt idx="5">
                  <c:v>3845</c:v>
                </c:pt>
              </c:numCache>
            </c:numRef>
          </c:val>
          <c:extLst>
            <c:ext xmlns:c16="http://schemas.microsoft.com/office/drawing/2014/chart" uri="{C3380CC4-5D6E-409C-BE32-E72D297353CC}">
              <c16:uniqueId val="{00000001-CC6E-4F9D-91BA-69D656ACE5A6}"/>
            </c:ext>
          </c:extLst>
        </c:ser>
        <c:ser>
          <c:idx val="2"/>
          <c:order val="2"/>
          <c:tx>
            <c:strRef>
              <c:f>Sheet1!$D$1</c:f>
              <c:strCache>
                <c:ptCount val="1"/>
                <c:pt idx="0">
                  <c:v>At-risk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2284C"/>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_(* #,##0_);_(* \(#,##0\);_(* "-"??_);_(@_)</c:formatCode>
                <c:ptCount val="6"/>
                <c:pt idx="0">
                  <c:v>3499</c:v>
                </c:pt>
                <c:pt idx="1">
                  <c:v>2958</c:v>
                </c:pt>
                <c:pt idx="2">
                  <c:v>3187</c:v>
                </c:pt>
                <c:pt idx="3">
                  <c:v>5098</c:v>
                </c:pt>
                <c:pt idx="4">
                  <c:v>2880</c:v>
                </c:pt>
                <c:pt idx="5">
                  <c:v>3426</c:v>
                </c:pt>
              </c:numCache>
            </c:numRef>
          </c:val>
          <c:extLst>
            <c:ext xmlns:c16="http://schemas.microsoft.com/office/drawing/2014/chart" uri="{C3380CC4-5D6E-409C-BE32-E72D297353CC}">
              <c16:uniqueId val="{00000002-CC6E-4F9D-91BA-69D656ACE5A6}"/>
            </c:ext>
          </c:extLst>
        </c:ser>
        <c:dLbls>
          <c:dLblPos val="ctr"/>
          <c:showLegendKey val="0"/>
          <c:showVal val="1"/>
          <c:showCatName val="0"/>
          <c:showSerName val="0"/>
          <c:showPercent val="0"/>
          <c:showBubbleSize val="0"/>
        </c:dLbls>
        <c:gapWidth val="150"/>
        <c:overlap val="100"/>
        <c:axId val="965843136"/>
        <c:axId val="1461483984"/>
      </c:barChart>
      <c:catAx>
        <c:axId val="965843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461483984"/>
        <c:crosses val="autoZero"/>
        <c:auto val="1"/>
        <c:lblAlgn val="ctr"/>
        <c:lblOffset val="100"/>
        <c:noMultiLvlLbl val="0"/>
      </c:catAx>
      <c:valAx>
        <c:axId val="1461483984"/>
        <c:scaling>
          <c:orientation val="minMax"/>
        </c:scaling>
        <c:delete val="0"/>
        <c:axPos val="b"/>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65843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0%</c:formatCode>
                <c:ptCount val="6"/>
                <c:pt idx="0">
                  <c:v>0.82522758019765652</c:v>
                </c:pt>
                <c:pt idx="1">
                  <c:v>0.82649331319631403</c:v>
                </c:pt>
                <c:pt idx="2">
                  <c:v>0.81362172112287157</c:v>
                </c:pt>
                <c:pt idx="3">
                  <c:v>0.75664357130328008</c:v>
                </c:pt>
                <c:pt idx="4">
                  <c:v>0.85215353960016638</c:v>
                </c:pt>
                <c:pt idx="5">
                  <c:v>0.84079612883449018</c:v>
                </c:pt>
              </c:numCache>
            </c:numRef>
          </c:val>
          <c:extLst>
            <c:ext xmlns:c16="http://schemas.microsoft.com/office/drawing/2014/chart" uri="{C3380CC4-5D6E-409C-BE32-E72D297353CC}">
              <c16:uniqueId val="{00000000-3840-44ED-9A4E-92AEA79CF0FA}"/>
            </c:ext>
          </c:extLst>
        </c:ser>
        <c:ser>
          <c:idx val="1"/>
          <c:order val="1"/>
          <c:tx>
            <c:strRef>
              <c:f>Sheet1!$C$1</c:f>
              <c:strCache>
                <c:ptCount val="1"/>
                <c:pt idx="0">
                  <c:v>Monitoring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0%</c:formatCode>
                <c:ptCount val="6"/>
                <c:pt idx="0">
                  <c:v>9.4540368255715296E-2</c:v>
                </c:pt>
                <c:pt idx="1">
                  <c:v>0.10876179219471623</c:v>
                </c:pt>
                <c:pt idx="2">
                  <c:v>0.11653846996690991</c:v>
                </c:pt>
                <c:pt idx="3">
                  <c:v>0.13157779336958428</c:v>
                </c:pt>
                <c:pt idx="4">
                  <c:v>8.4783989139241067E-2</c:v>
                </c:pt>
                <c:pt idx="5">
                  <c:v>8.4189091546057679E-2</c:v>
                </c:pt>
              </c:numCache>
            </c:numRef>
          </c:val>
          <c:extLst>
            <c:ext xmlns:c16="http://schemas.microsoft.com/office/drawing/2014/chart" uri="{C3380CC4-5D6E-409C-BE32-E72D297353CC}">
              <c16:uniqueId val="{00000001-3840-44ED-9A4E-92AEA79CF0FA}"/>
            </c:ext>
          </c:extLst>
        </c:ser>
        <c:ser>
          <c:idx val="2"/>
          <c:order val="2"/>
          <c:tx>
            <c:strRef>
              <c:f>Sheet1!$D$1</c:f>
              <c:strCache>
                <c:ptCount val="1"/>
                <c:pt idx="0">
                  <c:v>At-risk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0%</c:formatCode>
                <c:ptCount val="6"/>
                <c:pt idx="0">
                  <c:v>8.0232051546628144E-2</c:v>
                </c:pt>
                <c:pt idx="1">
                  <c:v>6.4744894608969733E-2</c:v>
                </c:pt>
                <c:pt idx="2">
                  <c:v>6.9839808910218487E-2</c:v>
                </c:pt>
                <c:pt idx="3">
                  <c:v>0.11177863532713558</c:v>
                </c:pt>
                <c:pt idx="4">
                  <c:v>6.3062471260592529E-2</c:v>
                </c:pt>
                <c:pt idx="5">
                  <c:v>7.5014779619452174E-2</c:v>
                </c:pt>
              </c:numCache>
            </c:numRef>
          </c:val>
          <c:extLst>
            <c:ext xmlns:c16="http://schemas.microsoft.com/office/drawing/2014/chart" uri="{C3380CC4-5D6E-409C-BE32-E72D297353CC}">
              <c16:uniqueId val="{00000002-3840-44ED-9A4E-92AEA79CF0FA}"/>
            </c:ext>
          </c:extLst>
        </c:ser>
        <c:dLbls>
          <c:dLblPos val="ctr"/>
          <c:showLegendKey val="0"/>
          <c:showVal val="1"/>
          <c:showCatName val="0"/>
          <c:showSerName val="0"/>
          <c:showPercent val="0"/>
          <c:showBubbleSize val="0"/>
        </c:dLbls>
        <c:gapWidth val="150"/>
        <c:overlap val="100"/>
        <c:axId val="648815312"/>
        <c:axId val="655553488"/>
      </c:barChart>
      <c:catAx>
        <c:axId val="648815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55553488"/>
        <c:crosses val="autoZero"/>
        <c:auto val="1"/>
        <c:lblAlgn val="ctr"/>
        <c:lblOffset val="100"/>
        <c:noMultiLvlLbl val="0"/>
      </c:catAx>
      <c:valAx>
        <c:axId val="65555348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4881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2284C"/>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_(* #,##0_);_(* \(#,##0\);_(* "-"??_);_(@_)</c:formatCode>
                <c:ptCount val="6"/>
                <c:pt idx="0">
                  <c:v>35989</c:v>
                </c:pt>
                <c:pt idx="1">
                  <c:v>37760</c:v>
                </c:pt>
                <c:pt idx="2">
                  <c:v>37128</c:v>
                </c:pt>
                <c:pt idx="3">
                  <c:v>34509</c:v>
                </c:pt>
                <c:pt idx="4">
                  <c:v>38917</c:v>
                </c:pt>
                <c:pt idx="5">
                  <c:v>38400</c:v>
                </c:pt>
              </c:numCache>
            </c:numRef>
          </c:val>
          <c:extLst>
            <c:ext xmlns:c16="http://schemas.microsoft.com/office/drawing/2014/chart" uri="{C3380CC4-5D6E-409C-BE32-E72D297353CC}">
              <c16:uniqueId val="{00000000-CC6E-4F9D-91BA-69D656ACE5A6}"/>
            </c:ext>
          </c:extLst>
        </c:ser>
        <c:ser>
          <c:idx val="1"/>
          <c:order val="1"/>
          <c:tx>
            <c:strRef>
              <c:f>Sheet1!$C$1</c:f>
              <c:strCache>
                <c:ptCount val="1"/>
                <c:pt idx="0">
                  <c:v>Monitoring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_(* #,##0_);_(* \(#,##0\);_(* "-"??_);_(@_)</c:formatCode>
                <c:ptCount val="6"/>
                <c:pt idx="0">
                  <c:v>4123</c:v>
                </c:pt>
                <c:pt idx="1">
                  <c:v>4969</c:v>
                </c:pt>
                <c:pt idx="2">
                  <c:v>5318</c:v>
                </c:pt>
                <c:pt idx="3">
                  <c:v>6001</c:v>
                </c:pt>
                <c:pt idx="4">
                  <c:v>3872</c:v>
                </c:pt>
                <c:pt idx="5">
                  <c:v>3845</c:v>
                </c:pt>
              </c:numCache>
            </c:numRef>
          </c:val>
          <c:extLst>
            <c:ext xmlns:c16="http://schemas.microsoft.com/office/drawing/2014/chart" uri="{C3380CC4-5D6E-409C-BE32-E72D297353CC}">
              <c16:uniqueId val="{00000001-CC6E-4F9D-91BA-69D656ACE5A6}"/>
            </c:ext>
          </c:extLst>
        </c:ser>
        <c:ser>
          <c:idx val="2"/>
          <c:order val="2"/>
          <c:tx>
            <c:strRef>
              <c:f>Sheet1!$D$1</c:f>
              <c:strCache>
                <c:ptCount val="1"/>
                <c:pt idx="0">
                  <c:v>At-risk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2284C"/>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_(* #,##0_);_(* \(#,##0\);_(* "-"??_);_(@_)</c:formatCode>
                <c:ptCount val="6"/>
                <c:pt idx="0">
                  <c:v>3499</c:v>
                </c:pt>
                <c:pt idx="1">
                  <c:v>2958</c:v>
                </c:pt>
                <c:pt idx="2">
                  <c:v>3187</c:v>
                </c:pt>
                <c:pt idx="3">
                  <c:v>5098</c:v>
                </c:pt>
                <c:pt idx="4">
                  <c:v>2880</c:v>
                </c:pt>
                <c:pt idx="5">
                  <c:v>3426</c:v>
                </c:pt>
              </c:numCache>
            </c:numRef>
          </c:val>
          <c:extLst>
            <c:ext xmlns:c16="http://schemas.microsoft.com/office/drawing/2014/chart" uri="{C3380CC4-5D6E-409C-BE32-E72D297353CC}">
              <c16:uniqueId val="{00000002-CC6E-4F9D-91BA-69D656ACE5A6}"/>
            </c:ext>
          </c:extLst>
        </c:ser>
        <c:dLbls>
          <c:dLblPos val="ctr"/>
          <c:showLegendKey val="0"/>
          <c:showVal val="1"/>
          <c:showCatName val="0"/>
          <c:showSerName val="0"/>
          <c:showPercent val="0"/>
          <c:showBubbleSize val="0"/>
        </c:dLbls>
        <c:gapWidth val="150"/>
        <c:overlap val="100"/>
        <c:axId val="965843136"/>
        <c:axId val="1461483984"/>
      </c:barChart>
      <c:catAx>
        <c:axId val="965843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461483984"/>
        <c:crosses val="autoZero"/>
        <c:auto val="1"/>
        <c:lblAlgn val="ctr"/>
        <c:lblOffset val="100"/>
        <c:noMultiLvlLbl val="0"/>
      </c:catAx>
      <c:valAx>
        <c:axId val="1461483984"/>
        <c:scaling>
          <c:orientation val="minMax"/>
        </c:scaling>
        <c:delete val="0"/>
        <c:axPos val="b"/>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65843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3D19CFE-017B-4E71-A0BA-7E11B45B0199}" type="datetimeFigureOut">
              <a:rPr lang="en-US" smtClean="0"/>
              <a:t>9/22/2023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03B681A-0971-437A-97B1-44BF12E3167A}" type="slidenum">
              <a:rPr lang="en-US" smtClean="0"/>
              <a:t>‹#›</a:t>
            </a:fld>
            <a:endParaRPr lang="en-US"/>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ksde.org/Portals/0/CSAS/CSAS%20Home/Graduation%20and%20Schools%20of%20Choice/New%20Graduation%20Requirement%20FAQ%20Sheet%2012_15_22.pdf?ver=2022-12-15-114013-710"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www.ksde.org/Portals/0/CSAS/CSAS%20Home/Graduation%20and%20Schools%20of%20Choice/NEw%20Graduation%20Requirements%20FAQ.pdf?ver=2022-12-12-142812-720"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5</a:t>
            </a:fld>
            <a:endParaRPr lang="en-US" dirty="0"/>
          </a:p>
        </p:txBody>
      </p:sp>
    </p:spTree>
    <p:extLst>
      <p:ext uri="{BB962C8B-B14F-4D97-AF65-F5344CB8AC3E}">
        <p14:creationId xmlns:p14="http://schemas.microsoft.com/office/powerpoint/2010/main" val="775980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972710-C573-4C81-A0D6-18F97BA64B76}" type="slidenum">
              <a:rPr lang="en-US" altLang="en-US" smtClean="0"/>
              <a:pPr/>
              <a:t>17</a:t>
            </a:fld>
            <a:endParaRPr lang="en-US" altLang="en-US" dirty="0"/>
          </a:p>
        </p:txBody>
      </p:sp>
    </p:spTree>
    <p:extLst>
      <p:ext uri="{BB962C8B-B14F-4D97-AF65-F5344CB8AC3E}">
        <p14:creationId xmlns:p14="http://schemas.microsoft.com/office/powerpoint/2010/main" val="831406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F33561-EB4F-46CD-8181-CB14530677E4}" type="slidenum">
              <a:rPr lang="en-US" altLang="en-US" smtClean="0"/>
              <a:pPr/>
              <a:t>18</a:t>
            </a:fld>
            <a:endParaRPr lang="en-US" altLang="en-US"/>
          </a:p>
        </p:txBody>
      </p:sp>
    </p:spTree>
    <p:extLst>
      <p:ext uri="{BB962C8B-B14F-4D97-AF65-F5344CB8AC3E}">
        <p14:creationId xmlns:p14="http://schemas.microsoft.com/office/powerpoint/2010/main" val="1534482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19</a:t>
            </a:fld>
            <a:endParaRPr lang="en-US"/>
          </a:p>
        </p:txBody>
      </p:sp>
    </p:spTree>
    <p:extLst>
      <p:ext uri="{BB962C8B-B14F-4D97-AF65-F5344CB8AC3E}">
        <p14:creationId xmlns:p14="http://schemas.microsoft.com/office/powerpoint/2010/main" val="920630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972710-C573-4C81-A0D6-18F97BA64B76}" type="slidenum">
              <a:rPr lang="en-US" altLang="en-US" smtClean="0"/>
              <a:pPr/>
              <a:t>20</a:t>
            </a:fld>
            <a:endParaRPr lang="en-US" altLang="en-US" dirty="0"/>
          </a:p>
        </p:txBody>
      </p:sp>
    </p:spTree>
    <p:extLst>
      <p:ext uri="{BB962C8B-B14F-4D97-AF65-F5344CB8AC3E}">
        <p14:creationId xmlns:p14="http://schemas.microsoft.com/office/powerpoint/2010/main" val="1251742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972710-C573-4C81-A0D6-18F97BA64B76}" type="slidenum">
              <a:rPr lang="en-US" altLang="en-US" smtClean="0"/>
              <a:pPr/>
              <a:t>21</a:t>
            </a:fld>
            <a:endParaRPr lang="en-US" altLang="en-US" dirty="0"/>
          </a:p>
        </p:txBody>
      </p:sp>
    </p:spTree>
    <p:extLst>
      <p:ext uri="{BB962C8B-B14F-4D97-AF65-F5344CB8AC3E}">
        <p14:creationId xmlns:p14="http://schemas.microsoft.com/office/powerpoint/2010/main" val="4281836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22</a:t>
            </a:fld>
            <a:endParaRPr lang="en-US"/>
          </a:p>
        </p:txBody>
      </p:sp>
    </p:spTree>
    <p:extLst>
      <p:ext uri="{BB962C8B-B14F-4D97-AF65-F5344CB8AC3E}">
        <p14:creationId xmlns:p14="http://schemas.microsoft.com/office/powerpoint/2010/main" val="1029150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0817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25</a:t>
            </a:fld>
            <a:endParaRPr lang="en-US"/>
          </a:p>
        </p:txBody>
      </p:sp>
    </p:spTree>
    <p:extLst>
      <p:ext uri="{BB962C8B-B14F-4D97-AF65-F5344CB8AC3E}">
        <p14:creationId xmlns:p14="http://schemas.microsoft.com/office/powerpoint/2010/main" val="3638706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3B681A-0971-437A-97B1-44BF12E3167A}" type="slidenum">
              <a:rPr lang="en-US" smtClean="0"/>
              <a:t>26</a:t>
            </a:fld>
            <a:endParaRPr lang="en-US"/>
          </a:p>
        </p:txBody>
      </p:sp>
    </p:spTree>
    <p:extLst>
      <p:ext uri="{BB962C8B-B14F-4D97-AF65-F5344CB8AC3E}">
        <p14:creationId xmlns:p14="http://schemas.microsoft.com/office/powerpoint/2010/main" val="3000323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3B681A-0971-437A-97B1-44BF12E3167A}" type="slidenum">
              <a:rPr lang="en-US" smtClean="0"/>
              <a:t>27</a:t>
            </a:fld>
            <a:endParaRPr lang="en-US"/>
          </a:p>
        </p:txBody>
      </p:sp>
    </p:spTree>
    <p:extLst>
      <p:ext uri="{BB962C8B-B14F-4D97-AF65-F5344CB8AC3E}">
        <p14:creationId xmlns:p14="http://schemas.microsoft.com/office/powerpoint/2010/main" val="35696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972710-C573-4C81-A0D6-18F97BA64B76}" type="slidenum">
              <a:rPr lang="en-US" altLang="en-US" smtClean="0"/>
              <a:pPr/>
              <a:t>6</a:t>
            </a:fld>
            <a:endParaRPr lang="en-US" altLang="en-US" dirty="0"/>
          </a:p>
        </p:txBody>
      </p:sp>
    </p:spTree>
    <p:extLst>
      <p:ext uri="{BB962C8B-B14F-4D97-AF65-F5344CB8AC3E}">
        <p14:creationId xmlns:p14="http://schemas.microsoft.com/office/powerpoint/2010/main" val="643552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28</a:t>
            </a:fld>
            <a:endParaRPr lang="en-US"/>
          </a:p>
        </p:txBody>
      </p:sp>
    </p:spTree>
    <p:extLst>
      <p:ext uri="{BB962C8B-B14F-4D97-AF65-F5344CB8AC3E}">
        <p14:creationId xmlns:p14="http://schemas.microsoft.com/office/powerpoint/2010/main" val="10117838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29</a:t>
            </a:fld>
            <a:endParaRPr lang="en-US"/>
          </a:p>
        </p:txBody>
      </p:sp>
    </p:spTree>
    <p:extLst>
      <p:ext uri="{BB962C8B-B14F-4D97-AF65-F5344CB8AC3E}">
        <p14:creationId xmlns:p14="http://schemas.microsoft.com/office/powerpoint/2010/main" val="3765951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30</a:t>
            </a:fld>
            <a:endParaRPr lang="en-US"/>
          </a:p>
        </p:txBody>
      </p:sp>
    </p:spTree>
    <p:extLst>
      <p:ext uri="{BB962C8B-B14F-4D97-AF65-F5344CB8AC3E}">
        <p14:creationId xmlns:p14="http://schemas.microsoft.com/office/powerpoint/2010/main" val="24012098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3B681A-0971-437A-97B1-44BF12E3167A}" type="slidenum">
              <a:rPr lang="en-US" smtClean="0"/>
              <a:t>32</a:t>
            </a:fld>
            <a:endParaRPr lang="en-US"/>
          </a:p>
        </p:txBody>
      </p:sp>
    </p:spTree>
    <p:extLst>
      <p:ext uri="{BB962C8B-B14F-4D97-AF65-F5344CB8AC3E}">
        <p14:creationId xmlns:p14="http://schemas.microsoft.com/office/powerpoint/2010/main" val="33853089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280ce737c4_0_7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spcBef>
                <a:spcPts val="0"/>
              </a:spcBef>
              <a:buFont typeface="Arial" panose="020B0604020202020204" pitchFamily="34" charset="0"/>
              <a:buNone/>
            </a:pPr>
            <a:r>
              <a:rPr lang="en" dirty="0"/>
              <a:t>These changes begin with the class of 2028. (Incoming 8</a:t>
            </a:r>
            <a:r>
              <a:rPr lang="en" baseline="30000" dirty="0"/>
              <a:t>th</a:t>
            </a:r>
            <a:r>
              <a:rPr lang="en" dirty="0"/>
              <a:t> Grade class.)</a:t>
            </a:r>
          </a:p>
          <a:p>
            <a:pPr marL="0" indent="0">
              <a:spcBef>
                <a:spcPts val="0"/>
              </a:spcBef>
              <a:buFont typeface="Arial" panose="020B0604020202020204" pitchFamily="34" charset="0"/>
              <a:buNone/>
            </a:pPr>
            <a:r>
              <a:rPr lang="en" dirty="0"/>
              <a:t>Follow the FAQ page as questions emerge and answers are provided: </a:t>
            </a:r>
            <a:r>
              <a:rPr lang="en-US" b="1" dirty="0">
                <a:hlinkClick r:id="rId3"/>
              </a:rPr>
              <a:t>New Graduation Requirements FAQ</a:t>
            </a:r>
            <a:r>
              <a:rPr lang="en-US" b="1" dirty="0">
                <a:hlinkClick r:id="rId4"/>
              </a:rPr>
              <a:t> </a:t>
            </a:r>
            <a:endParaRPr dirty="0"/>
          </a:p>
        </p:txBody>
      </p:sp>
      <p:sp>
        <p:nvSpPr>
          <p:cNvPr id="391" name="Google Shape;391;g1280ce737c4_0_7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83533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95100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880953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3f1b478c55_0_8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23f1b478c55_0_8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7875c048af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7875c048af_0_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b="1" dirty="0">
              <a:solidFill>
                <a:srgbClr val="FF0000"/>
              </a:solidFill>
            </a:endParaRPr>
          </a:p>
        </p:txBody>
      </p:sp>
      <p:sp>
        <p:nvSpPr>
          <p:cNvPr id="178" name="Google Shape;178;g17875c048af_0_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39</a:t>
            </a:fld>
            <a:endParaRPr/>
          </a:p>
        </p:txBody>
      </p:sp>
    </p:spTree>
    <p:extLst>
      <p:ext uri="{BB962C8B-B14F-4D97-AF65-F5344CB8AC3E}">
        <p14:creationId xmlns:p14="http://schemas.microsoft.com/office/powerpoint/2010/main" val="24796465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7875c048af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7875c048af_0_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b="1" dirty="0">
              <a:solidFill>
                <a:srgbClr val="FF0000"/>
              </a:solidFill>
            </a:endParaRPr>
          </a:p>
        </p:txBody>
      </p:sp>
      <p:sp>
        <p:nvSpPr>
          <p:cNvPr id="178" name="Google Shape;178;g17875c048af_0_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40</a:t>
            </a:fld>
            <a:endParaRPr/>
          </a:p>
        </p:txBody>
      </p:sp>
    </p:spTree>
    <p:extLst>
      <p:ext uri="{BB962C8B-B14F-4D97-AF65-F5344CB8AC3E}">
        <p14:creationId xmlns:p14="http://schemas.microsoft.com/office/powerpoint/2010/main" val="3365067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972710-C573-4C81-A0D6-18F97BA64B76}" type="slidenum">
              <a:rPr lang="en-US" altLang="en-US" smtClean="0"/>
              <a:pPr/>
              <a:t>7</a:t>
            </a:fld>
            <a:endParaRPr lang="en-US" altLang="en-US" dirty="0"/>
          </a:p>
        </p:txBody>
      </p:sp>
    </p:spTree>
    <p:extLst>
      <p:ext uri="{BB962C8B-B14F-4D97-AF65-F5344CB8AC3E}">
        <p14:creationId xmlns:p14="http://schemas.microsoft.com/office/powerpoint/2010/main" val="22959992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7875c048af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7875c048af_0_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b="1" dirty="0">
              <a:solidFill>
                <a:srgbClr val="FF0000"/>
              </a:solidFill>
            </a:endParaRPr>
          </a:p>
        </p:txBody>
      </p:sp>
      <p:sp>
        <p:nvSpPr>
          <p:cNvPr id="178" name="Google Shape;178;g17875c048af_0_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41</a:t>
            </a:fld>
            <a:endParaRPr/>
          </a:p>
        </p:txBody>
      </p:sp>
    </p:spTree>
    <p:extLst>
      <p:ext uri="{BB962C8B-B14F-4D97-AF65-F5344CB8AC3E}">
        <p14:creationId xmlns:p14="http://schemas.microsoft.com/office/powerpoint/2010/main" val="29849084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7875c048af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7875c048af_0_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b="1" dirty="0">
              <a:solidFill>
                <a:srgbClr val="FF0000"/>
              </a:solidFill>
            </a:endParaRPr>
          </a:p>
        </p:txBody>
      </p:sp>
      <p:sp>
        <p:nvSpPr>
          <p:cNvPr id="178" name="Google Shape;178;g17875c048af_0_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42</a:t>
            </a:fld>
            <a:endParaRPr/>
          </a:p>
        </p:txBody>
      </p:sp>
    </p:spTree>
    <p:extLst>
      <p:ext uri="{BB962C8B-B14F-4D97-AF65-F5344CB8AC3E}">
        <p14:creationId xmlns:p14="http://schemas.microsoft.com/office/powerpoint/2010/main" val="19318509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7875c048af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7875c048af_0_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b="1" dirty="0">
              <a:solidFill>
                <a:srgbClr val="FF0000"/>
              </a:solidFill>
            </a:endParaRPr>
          </a:p>
        </p:txBody>
      </p:sp>
      <p:sp>
        <p:nvSpPr>
          <p:cNvPr id="178" name="Google Shape;178;g17875c048af_0_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43</a:t>
            </a:fld>
            <a:endParaRPr/>
          </a:p>
        </p:txBody>
      </p:sp>
    </p:spTree>
    <p:extLst>
      <p:ext uri="{BB962C8B-B14F-4D97-AF65-F5344CB8AC3E}">
        <p14:creationId xmlns:p14="http://schemas.microsoft.com/office/powerpoint/2010/main" val="42327865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3ec6376da5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g23ec6376da5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Dyslexia handbook is out and available at the KSDE Dyslexia page. </a:t>
            </a:r>
            <a:endParaRPr/>
          </a:p>
        </p:txBody>
      </p:sp>
      <p:sp>
        <p:nvSpPr>
          <p:cNvPr id="122" name="Google Shape;122;g23ec6376da5_0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45</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3ec6376da5_0_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g23ec6376da5_0_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These will replace the required dyslexia modules and will come with a facilitation guide and supporting materials</a:t>
            </a:r>
            <a:endParaRPr/>
          </a:p>
        </p:txBody>
      </p:sp>
      <p:sp>
        <p:nvSpPr>
          <p:cNvPr id="130" name="Google Shape;130;g23ec6376da5_0_9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43435c3d5d_0_2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g143435c3d5d_0_2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g143435c3d5d_0_2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3ec6376da5_0_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g23ec6376da5_0_10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Laurie has presented about structured literacy at the unit head meetings for those who lead institutions that prepare teachers. They have been asked to provide revised assurance forms and syllabi as to where SoR is taught and assessed, I participate in program review and approval, PK-6 Elementary Standards are under revision for how you prepare teachers </a:t>
            </a:r>
            <a:endParaRPr/>
          </a:p>
        </p:txBody>
      </p:sp>
      <p:sp>
        <p:nvSpPr>
          <p:cNvPr id="144" name="Google Shape;144;g23ec6376da5_0_10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48</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43435c3d5d_0_2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g143435c3d5d_0_2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If administrators are coaching and/ or directly supervising teachers using structured literacy, then they should take the regular two year curriculum. </a:t>
            </a:r>
            <a:endParaRPr/>
          </a:p>
        </p:txBody>
      </p:sp>
      <p:sp>
        <p:nvSpPr>
          <p:cNvPr id="151" name="Google Shape;151;g143435c3d5d_0_2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49</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43435c3d5d_0_2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g143435c3d5d_0_2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g143435c3d5d_0_2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50</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43435c3d5d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g143435c3d5d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g143435c3d5d_0_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972710-C573-4C81-A0D6-18F97BA64B76}" type="slidenum">
              <a:rPr lang="en-US" altLang="en-US" smtClean="0"/>
              <a:pPr/>
              <a:t>9</a:t>
            </a:fld>
            <a:endParaRPr lang="en-US" altLang="en-US" dirty="0"/>
          </a:p>
        </p:txBody>
      </p:sp>
    </p:spTree>
    <p:extLst>
      <p:ext uri="{BB962C8B-B14F-4D97-AF65-F5344CB8AC3E}">
        <p14:creationId xmlns:p14="http://schemas.microsoft.com/office/powerpoint/2010/main" val="6435525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8" y="542925"/>
            <a:ext cx="6904037" cy="3883025"/>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898136">
              <a:defRPr/>
            </a:pPr>
            <a:r>
              <a:rPr lang="en-US">
                <a:solidFill>
                  <a:prstClr val="black"/>
                </a:solidFill>
                <a:latin typeface="Calibri"/>
              </a:rPr>
              <a:t>SEAC Orientation 2016</a:t>
            </a:r>
          </a:p>
        </p:txBody>
      </p:sp>
      <p:sp>
        <p:nvSpPr>
          <p:cNvPr id="5" name="Date Placeholder 4"/>
          <p:cNvSpPr>
            <a:spLocks noGrp="1"/>
          </p:cNvSpPr>
          <p:nvPr>
            <p:ph type="dt" idx="11"/>
          </p:nvPr>
        </p:nvSpPr>
        <p:spPr/>
        <p:txBody>
          <a:bodyPr/>
          <a:lstStyle/>
          <a:p>
            <a:pPr defTabSz="898136">
              <a:defRPr/>
            </a:pPr>
            <a:fld id="{7BB7CB5A-C0B8-4C7C-9783-E3FB419FED25}" type="datetime1">
              <a:rPr lang="en-US">
                <a:solidFill>
                  <a:prstClr val="black"/>
                </a:solidFill>
                <a:latin typeface="Calibri"/>
              </a:rPr>
              <a:pPr defTabSz="898136">
                <a:defRPr/>
              </a:pPr>
              <a:t>9/22/2023</a:t>
            </a:fld>
            <a:endParaRPr lang="en-US">
              <a:solidFill>
                <a:prstClr val="black"/>
              </a:solidFill>
              <a:latin typeface="Calibri"/>
            </a:endParaRPr>
          </a:p>
        </p:txBody>
      </p:sp>
      <p:sp>
        <p:nvSpPr>
          <p:cNvPr id="6" name="Footer Placeholder 5"/>
          <p:cNvSpPr>
            <a:spLocks noGrp="1"/>
          </p:cNvSpPr>
          <p:nvPr>
            <p:ph type="ftr" sz="quarter" idx="12"/>
          </p:nvPr>
        </p:nvSpPr>
        <p:spPr/>
        <p:txBody>
          <a:bodyPr/>
          <a:lstStyle/>
          <a:p>
            <a:pPr defTabSz="898136">
              <a:defRPr/>
            </a:pPr>
            <a:r>
              <a:rPr lang="en-US">
                <a:solidFill>
                  <a:prstClr val="black"/>
                </a:solidFill>
                <a:latin typeface="Calibri"/>
              </a:rPr>
              <a:t>Kansas State Department of Education</a:t>
            </a:r>
          </a:p>
        </p:txBody>
      </p:sp>
      <p:sp>
        <p:nvSpPr>
          <p:cNvPr id="7" name="Slide Number Placeholder 6"/>
          <p:cNvSpPr>
            <a:spLocks noGrp="1"/>
          </p:cNvSpPr>
          <p:nvPr>
            <p:ph type="sldNum" sz="quarter" idx="13"/>
          </p:nvPr>
        </p:nvSpPr>
        <p:spPr/>
        <p:txBody>
          <a:bodyPr/>
          <a:lstStyle/>
          <a:p>
            <a:pPr defTabSz="898136">
              <a:defRPr/>
            </a:pPr>
            <a:fld id="{31BC64E8-45BE-4474-B3AA-B6DEBEC91A50}" type="slidenum">
              <a:rPr lang="en-US">
                <a:solidFill>
                  <a:prstClr val="black"/>
                </a:solidFill>
                <a:latin typeface="Calibri"/>
              </a:rPr>
              <a:pPr defTabSz="898136">
                <a:defRPr/>
              </a:pPr>
              <a:t>59</a:t>
            </a:fld>
            <a:endParaRPr lang="en-US">
              <a:solidFill>
                <a:prstClr val="black"/>
              </a:solidFill>
              <a:latin typeface="Calibri"/>
            </a:endParaRPr>
          </a:p>
        </p:txBody>
      </p:sp>
    </p:spTree>
    <p:extLst>
      <p:ext uri="{BB962C8B-B14F-4D97-AF65-F5344CB8AC3E}">
        <p14:creationId xmlns:p14="http://schemas.microsoft.com/office/powerpoint/2010/main" val="40862254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Jay</a:t>
            </a:r>
          </a:p>
        </p:txBody>
      </p:sp>
      <p:sp>
        <p:nvSpPr>
          <p:cNvPr id="4" name="Slide Number Placeholder 3"/>
          <p:cNvSpPr>
            <a:spLocks noGrp="1"/>
          </p:cNvSpPr>
          <p:nvPr>
            <p:ph type="sldNum" sz="quarter" idx="5"/>
          </p:nvPr>
        </p:nvSpPr>
        <p:spPr/>
        <p:txBody>
          <a:bodyPr/>
          <a:lstStyle/>
          <a:p>
            <a:fld id="{20A50D61-98FD-4391-95EB-0C1D0B3D28AB}" type="slidenum">
              <a:rPr lang="en-US" smtClean="0"/>
              <a:t>66</a:t>
            </a:fld>
            <a:endParaRPr lang="en-US"/>
          </a:p>
        </p:txBody>
      </p:sp>
    </p:spTree>
    <p:extLst>
      <p:ext uri="{BB962C8B-B14F-4D97-AF65-F5344CB8AC3E}">
        <p14:creationId xmlns:p14="http://schemas.microsoft.com/office/powerpoint/2010/main" val="28383170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Jay</a:t>
            </a:r>
          </a:p>
        </p:txBody>
      </p:sp>
      <p:sp>
        <p:nvSpPr>
          <p:cNvPr id="4" name="Slide Number Placeholder 3"/>
          <p:cNvSpPr>
            <a:spLocks noGrp="1"/>
          </p:cNvSpPr>
          <p:nvPr>
            <p:ph type="sldNum" sz="quarter" idx="5"/>
          </p:nvPr>
        </p:nvSpPr>
        <p:spPr/>
        <p:txBody>
          <a:bodyPr/>
          <a:lstStyle/>
          <a:p>
            <a:fld id="{20A50D61-98FD-4391-95EB-0C1D0B3D28AB}" type="slidenum">
              <a:rPr lang="en-US" smtClean="0"/>
              <a:t>67</a:t>
            </a:fld>
            <a:endParaRPr lang="en-US"/>
          </a:p>
        </p:txBody>
      </p:sp>
    </p:spTree>
    <p:extLst>
      <p:ext uri="{BB962C8B-B14F-4D97-AF65-F5344CB8AC3E}">
        <p14:creationId xmlns:p14="http://schemas.microsoft.com/office/powerpoint/2010/main" val="12631523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Jay</a:t>
            </a:r>
          </a:p>
        </p:txBody>
      </p:sp>
      <p:sp>
        <p:nvSpPr>
          <p:cNvPr id="4" name="Slide Number Placeholder 3"/>
          <p:cNvSpPr>
            <a:spLocks noGrp="1"/>
          </p:cNvSpPr>
          <p:nvPr>
            <p:ph type="sldNum" sz="quarter" idx="5"/>
          </p:nvPr>
        </p:nvSpPr>
        <p:spPr/>
        <p:txBody>
          <a:bodyPr/>
          <a:lstStyle/>
          <a:p>
            <a:fld id="{20A50D61-98FD-4391-95EB-0C1D0B3D28AB}" type="slidenum">
              <a:rPr lang="en-US" smtClean="0"/>
              <a:t>68</a:t>
            </a:fld>
            <a:endParaRPr lang="en-US"/>
          </a:p>
        </p:txBody>
      </p:sp>
    </p:spTree>
    <p:extLst>
      <p:ext uri="{BB962C8B-B14F-4D97-AF65-F5344CB8AC3E}">
        <p14:creationId xmlns:p14="http://schemas.microsoft.com/office/powerpoint/2010/main" val="31222412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802d4a77db_1_1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g2802d4a77db_1_154:notes"/>
          <p:cNvSpPr txBox="1">
            <a:spLocks noGrp="1"/>
          </p:cNvSpPr>
          <p:nvPr>
            <p:ph type="body" idx="1"/>
          </p:nvPr>
        </p:nvSpPr>
        <p:spPr>
          <a:xfrm>
            <a:off x="685800" y="4400550"/>
            <a:ext cx="5486400" cy="3600600"/>
          </a:xfrm>
          <a:prstGeom prst="rect">
            <a:avLst/>
          </a:prstGeom>
          <a:noFill/>
          <a:ln>
            <a:noFill/>
          </a:ln>
        </p:spPr>
        <p:txBody>
          <a:bodyPr spcFirstLastPara="1" wrap="square" lIns="91200" tIns="45575" rIns="91200" bIns="45575" anchor="t" anchorCtr="0">
            <a:noAutofit/>
          </a:bodyPr>
          <a:lstStyle/>
          <a:p>
            <a:pPr marL="0" lvl="0" indent="0" algn="l" rtl="0">
              <a:spcBef>
                <a:spcPts val="0"/>
              </a:spcBef>
              <a:spcAft>
                <a:spcPts val="0"/>
              </a:spcAft>
              <a:buClr>
                <a:schemeClr val="dk1"/>
              </a:buClr>
              <a:buSzPts val="1100"/>
              <a:buFont typeface="Arial"/>
              <a:buNone/>
            </a:pPr>
            <a:r>
              <a:rPr lang="en-US" i="1" dirty="0">
                <a:solidFill>
                  <a:schemeClr val="dk1"/>
                </a:solidFill>
                <a:latin typeface="Open Sans Light"/>
                <a:ea typeface="Open Sans Light"/>
                <a:cs typeface="Open Sans Light"/>
                <a:sym typeface="Open Sans Light"/>
              </a:rPr>
              <a:t>Jay</a:t>
            </a:r>
          </a:p>
          <a:p>
            <a:pPr marL="0" lvl="0" indent="0" algn="l" rtl="0">
              <a:spcBef>
                <a:spcPts val="0"/>
              </a:spcBef>
              <a:spcAft>
                <a:spcPts val="0"/>
              </a:spcAft>
              <a:buClr>
                <a:schemeClr val="dk1"/>
              </a:buClr>
              <a:buSzPts val="1100"/>
              <a:buFont typeface="Arial"/>
              <a:buNone/>
            </a:pPr>
            <a:endParaRPr lang="en-US" i="1" dirty="0">
              <a:solidFill>
                <a:schemeClr val="dk1"/>
              </a:solidFill>
              <a:latin typeface="Open Sans Light"/>
              <a:ea typeface="Open Sans Light"/>
              <a:cs typeface="Open Sans Light"/>
              <a:sym typeface="Open Sans Light"/>
            </a:endParaRPr>
          </a:p>
          <a:p>
            <a:pPr marL="0" lvl="0" indent="0" algn="l" rtl="0">
              <a:spcBef>
                <a:spcPts val="0"/>
              </a:spcBef>
              <a:spcAft>
                <a:spcPts val="0"/>
              </a:spcAft>
              <a:buClr>
                <a:schemeClr val="dk1"/>
              </a:buClr>
              <a:buSzPts val="1100"/>
              <a:buFont typeface="Arial"/>
              <a:buNone/>
            </a:pPr>
            <a:r>
              <a:rPr lang="en-US" i="1" dirty="0">
                <a:solidFill>
                  <a:schemeClr val="dk1"/>
                </a:solidFill>
                <a:latin typeface="Open Sans Light"/>
                <a:ea typeface="Open Sans Light"/>
                <a:cs typeface="Open Sans Light"/>
                <a:sym typeface="Open Sans Light"/>
              </a:rPr>
              <a:t>Fully accredited</a:t>
            </a:r>
            <a:r>
              <a:rPr lang="en-US" dirty="0">
                <a:solidFill>
                  <a:schemeClr val="dk1"/>
                </a:solidFill>
                <a:latin typeface="Open Sans Light"/>
                <a:ea typeface="Open Sans Light"/>
                <a:cs typeface="Open Sans Light"/>
                <a:sym typeface="Open Sans Light"/>
              </a:rPr>
              <a:t> - a system that has all the essential structures in place so that each student in each classroom has access to a quality learning experience that opens the door to future opportunities. </a:t>
            </a:r>
            <a:endParaRPr dirty="0">
              <a:solidFill>
                <a:schemeClr val="dk1"/>
              </a:solidFill>
              <a:latin typeface="Open Sans Light"/>
              <a:ea typeface="Open Sans Light"/>
              <a:cs typeface="Open Sans Light"/>
              <a:sym typeface="Open Sans Light"/>
            </a:endParaRPr>
          </a:p>
          <a:p>
            <a:pPr marL="0" lvl="0" indent="0" algn="l" rtl="0">
              <a:spcBef>
                <a:spcPts val="600"/>
              </a:spcBef>
              <a:spcAft>
                <a:spcPts val="0"/>
              </a:spcAft>
              <a:buClr>
                <a:schemeClr val="dk1"/>
              </a:buClr>
              <a:buSzPts val="1100"/>
              <a:buFont typeface="Arial"/>
              <a:buNone/>
            </a:pPr>
            <a:endParaRPr dirty="0">
              <a:solidFill>
                <a:schemeClr val="dk1"/>
              </a:solidFill>
              <a:latin typeface="Open Sans Light"/>
              <a:ea typeface="Open Sans Light"/>
              <a:cs typeface="Open Sans Light"/>
              <a:sym typeface="Open Sans Light"/>
            </a:endParaRPr>
          </a:p>
          <a:p>
            <a:pPr marL="0" lvl="0" indent="0" algn="l" rtl="0">
              <a:spcBef>
                <a:spcPts val="600"/>
              </a:spcBef>
              <a:spcAft>
                <a:spcPts val="600"/>
              </a:spcAft>
              <a:buClr>
                <a:schemeClr val="dk1"/>
              </a:buClr>
              <a:buSzPts val="1100"/>
              <a:buFont typeface="Arial"/>
              <a:buNone/>
            </a:pPr>
            <a:r>
              <a:rPr lang="en-US" dirty="0">
                <a:solidFill>
                  <a:schemeClr val="dk1"/>
                </a:solidFill>
                <a:latin typeface="Open Sans Light"/>
                <a:ea typeface="Open Sans Light"/>
                <a:cs typeface="Open Sans Light"/>
                <a:sym typeface="Open Sans Light"/>
              </a:rPr>
              <a:t>By 2029 </a:t>
            </a:r>
            <a:endParaRPr dirty="0"/>
          </a:p>
        </p:txBody>
      </p:sp>
      <p:sp>
        <p:nvSpPr>
          <p:cNvPr id="214" name="Google Shape;214;g2802d4a77db_1_154:notes"/>
          <p:cNvSpPr txBox="1">
            <a:spLocks noGrp="1"/>
          </p:cNvSpPr>
          <p:nvPr>
            <p:ph type="sldNum" idx="12"/>
          </p:nvPr>
        </p:nvSpPr>
        <p:spPr>
          <a:xfrm>
            <a:off x="3884613" y="8685213"/>
            <a:ext cx="2971800" cy="459000"/>
          </a:xfrm>
          <a:prstGeom prst="rect">
            <a:avLst/>
          </a:prstGeom>
          <a:noFill/>
          <a:ln>
            <a:noFill/>
          </a:ln>
        </p:spPr>
        <p:txBody>
          <a:bodyPr spcFirstLastPara="1" wrap="square" lIns="91200" tIns="45575" rIns="91200" bIns="455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802d4a77db_1_1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g2802d4a77db_1_161:notes"/>
          <p:cNvSpPr txBox="1">
            <a:spLocks noGrp="1"/>
          </p:cNvSpPr>
          <p:nvPr>
            <p:ph type="body" idx="1"/>
          </p:nvPr>
        </p:nvSpPr>
        <p:spPr>
          <a:xfrm>
            <a:off x="685800" y="4400550"/>
            <a:ext cx="5486400" cy="3600600"/>
          </a:xfrm>
          <a:prstGeom prst="rect">
            <a:avLst/>
          </a:prstGeom>
          <a:noFill/>
          <a:ln>
            <a:noFill/>
          </a:ln>
        </p:spPr>
        <p:txBody>
          <a:bodyPr spcFirstLastPara="1" wrap="square" lIns="91200" tIns="45575" rIns="91200" bIns="45575" anchor="t" anchorCtr="0">
            <a:noAutofit/>
          </a:bodyPr>
          <a:lstStyle/>
          <a:p>
            <a:pPr marL="0" lvl="0" indent="0" algn="l" rtl="0">
              <a:lnSpc>
                <a:spcPct val="100000"/>
              </a:lnSpc>
              <a:spcBef>
                <a:spcPts val="0"/>
              </a:spcBef>
              <a:spcAft>
                <a:spcPts val="0"/>
              </a:spcAft>
              <a:buSzPts val="1100"/>
              <a:buNone/>
            </a:pPr>
            <a:r>
              <a:rPr lang="en-US" dirty="0"/>
              <a:t>Jay</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Build on language of elevating </a:t>
            </a:r>
            <a:r>
              <a:rPr lang="en-US" dirty="0" err="1"/>
              <a:t>opps</a:t>
            </a:r>
            <a:r>
              <a:rPr lang="en-US" dirty="0"/>
              <a:t> and reducing limitations - intentional language connected to SBOE priorities</a:t>
            </a:r>
            <a:endParaRPr dirty="0"/>
          </a:p>
        </p:txBody>
      </p:sp>
      <p:sp>
        <p:nvSpPr>
          <p:cNvPr id="222" name="Google Shape;222;g2802d4a77db_1_161:notes"/>
          <p:cNvSpPr txBox="1">
            <a:spLocks noGrp="1"/>
          </p:cNvSpPr>
          <p:nvPr>
            <p:ph type="sldNum" idx="12"/>
          </p:nvPr>
        </p:nvSpPr>
        <p:spPr>
          <a:xfrm>
            <a:off x="3884613" y="8685213"/>
            <a:ext cx="2971800" cy="459000"/>
          </a:xfrm>
          <a:prstGeom prst="rect">
            <a:avLst/>
          </a:prstGeom>
          <a:noFill/>
          <a:ln>
            <a:noFill/>
          </a:ln>
        </p:spPr>
        <p:txBody>
          <a:bodyPr spcFirstLastPara="1" wrap="square" lIns="91200" tIns="45575" rIns="91200" bIns="455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70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802d4a77db_1_1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2802d4a77db_1_167:notes"/>
          <p:cNvSpPr txBox="1">
            <a:spLocks noGrp="1"/>
          </p:cNvSpPr>
          <p:nvPr>
            <p:ph type="body" idx="1"/>
          </p:nvPr>
        </p:nvSpPr>
        <p:spPr>
          <a:xfrm>
            <a:off x="685800" y="4400550"/>
            <a:ext cx="5486400" cy="3600600"/>
          </a:xfrm>
          <a:prstGeom prst="rect">
            <a:avLst/>
          </a:prstGeom>
          <a:noFill/>
          <a:ln>
            <a:noFill/>
          </a:ln>
        </p:spPr>
        <p:txBody>
          <a:bodyPr spcFirstLastPara="1" wrap="square" lIns="91200" tIns="45575" rIns="91200" bIns="45575" anchor="t" anchorCtr="0">
            <a:noAutofit/>
          </a:bodyPr>
          <a:lstStyle/>
          <a:p>
            <a:pPr marL="444500" lvl="0" indent="-215900" algn="l" rtl="0">
              <a:spcBef>
                <a:spcPts val="0"/>
              </a:spcBef>
              <a:spcAft>
                <a:spcPts val="0"/>
              </a:spcAft>
              <a:buClr>
                <a:schemeClr val="dk1"/>
              </a:buClr>
              <a:buSzPts val="1400"/>
              <a:buNone/>
            </a:pPr>
            <a:r>
              <a:rPr lang="en-US" dirty="0">
                <a:solidFill>
                  <a:schemeClr val="dk1"/>
                </a:solidFill>
              </a:rPr>
              <a:t>Jay</a:t>
            </a:r>
          </a:p>
          <a:p>
            <a:pPr marL="444500" lvl="0" indent="-215900" algn="l" rtl="0">
              <a:spcBef>
                <a:spcPts val="0"/>
              </a:spcBef>
              <a:spcAft>
                <a:spcPts val="0"/>
              </a:spcAft>
              <a:buClr>
                <a:schemeClr val="dk1"/>
              </a:buClr>
              <a:buSzPts val="1400"/>
              <a:buNone/>
            </a:pPr>
            <a:endParaRPr lang="en-US" dirty="0">
              <a:solidFill>
                <a:schemeClr val="dk1"/>
              </a:solidFill>
            </a:endParaRPr>
          </a:p>
          <a:p>
            <a:pPr marL="444500" lvl="0" indent="-215900" algn="l" rtl="0">
              <a:spcBef>
                <a:spcPts val="0"/>
              </a:spcBef>
              <a:spcAft>
                <a:spcPts val="0"/>
              </a:spcAft>
              <a:buClr>
                <a:schemeClr val="dk1"/>
              </a:buClr>
              <a:buSzPts val="1400"/>
              <a:buNone/>
            </a:pPr>
            <a:r>
              <a:rPr lang="en-US" dirty="0">
                <a:solidFill>
                  <a:schemeClr val="dk1"/>
                </a:solidFill>
              </a:rPr>
              <a:t>KESA has and continues to be built on premise that a good process leads to good results</a:t>
            </a:r>
            <a:endParaRPr dirty="0">
              <a:solidFill>
                <a:schemeClr val="dk1"/>
              </a:solidFill>
            </a:endParaRPr>
          </a:p>
          <a:p>
            <a:pPr marL="444500" lvl="0" indent="0" algn="l" rtl="0">
              <a:spcBef>
                <a:spcPts val="0"/>
              </a:spcBef>
              <a:spcAft>
                <a:spcPts val="0"/>
              </a:spcAft>
              <a:buNone/>
            </a:pPr>
            <a:endParaRPr dirty="0">
              <a:solidFill>
                <a:schemeClr val="dk1"/>
              </a:solidFill>
            </a:endParaRPr>
          </a:p>
          <a:p>
            <a:pPr marL="444500" lvl="0" indent="-215900" algn="l" rtl="0">
              <a:spcBef>
                <a:spcPts val="0"/>
              </a:spcBef>
              <a:spcAft>
                <a:spcPts val="0"/>
              </a:spcAft>
              <a:buClr>
                <a:schemeClr val="dk1"/>
              </a:buClr>
              <a:buSzPts val="1400"/>
              <a:buNone/>
            </a:pPr>
            <a:r>
              <a:rPr lang="en-US" dirty="0">
                <a:solidFill>
                  <a:schemeClr val="dk1"/>
                </a:solidFill>
              </a:rPr>
              <a:t>Currently KSDE is re-prioritizing </a:t>
            </a:r>
            <a:endParaRPr dirty="0">
              <a:solidFill>
                <a:schemeClr val="dk1"/>
              </a:solidFill>
            </a:endParaRPr>
          </a:p>
          <a:p>
            <a:pPr marL="0" lvl="0" indent="0" algn="l" rtl="0">
              <a:spcBef>
                <a:spcPts val="0"/>
              </a:spcBef>
              <a:spcAft>
                <a:spcPts val="0"/>
              </a:spcAft>
              <a:buNone/>
            </a:pPr>
            <a:endParaRPr dirty="0">
              <a:solidFill>
                <a:schemeClr val="dk1"/>
              </a:solidFill>
            </a:endParaRPr>
          </a:p>
          <a:p>
            <a:pPr marL="444500" lvl="0" indent="-215900" algn="l" rtl="0">
              <a:spcBef>
                <a:spcPts val="0"/>
              </a:spcBef>
              <a:spcAft>
                <a:spcPts val="0"/>
              </a:spcAft>
              <a:buClr>
                <a:schemeClr val="dk1"/>
              </a:buClr>
              <a:buSzPts val="1400"/>
              <a:buNone/>
            </a:pPr>
            <a:r>
              <a:rPr lang="en-US" dirty="0">
                <a:solidFill>
                  <a:schemeClr val="dk1"/>
                </a:solidFill>
              </a:rPr>
              <a:t>Challenging conversations around priorities, including what they are, how we will support systems implementing, how they will be evaluated.</a:t>
            </a:r>
            <a:endParaRPr dirty="0">
              <a:solidFill>
                <a:schemeClr val="dk1"/>
              </a:solidFill>
            </a:endParaRPr>
          </a:p>
          <a:p>
            <a:pPr marL="0" lvl="0" indent="0" algn="l" rtl="0">
              <a:lnSpc>
                <a:spcPct val="100000"/>
              </a:lnSpc>
              <a:spcBef>
                <a:spcPts val="0"/>
              </a:spcBef>
              <a:spcAft>
                <a:spcPts val="0"/>
              </a:spcAft>
              <a:buNone/>
            </a:pPr>
            <a:endParaRPr dirty="0"/>
          </a:p>
        </p:txBody>
      </p:sp>
      <p:sp>
        <p:nvSpPr>
          <p:cNvPr id="229" name="Google Shape;229;g2802d4a77db_1_167:notes"/>
          <p:cNvSpPr txBox="1">
            <a:spLocks noGrp="1"/>
          </p:cNvSpPr>
          <p:nvPr>
            <p:ph type="sldNum" idx="12"/>
          </p:nvPr>
        </p:nvSpPr>
        <p:spPr>
          <a:xfrm>
            <a:off x="3884613" y="8685213"/>
            <a:ext cx="2971800" cy="459000"/>
          </a:xfrm>
          <a:prstGeom prst="rect">
            <a:avLst/>
          </a:prstGeom>
          <a:noFill/>
          <a:ln>
            <a:noFill/>
          </a:ln>
        </p:spPr>
        <p:txBody>
          <a:bodyPr spcFirstLastPara="1" wrap="square" lIns="91200" tIns="45575" rIns="91200" bIns="455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71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7f42d02396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7f42d02396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Jay</a:t>
            </a:r>
            <a:endParaRPr dirty="0"/>
          </a:p>
        </p:txBody>
      </p:sp>
      <p:sp>
        <p:nvSpPr>
          <p:cNvPr id="101" name="Google Shape;101;g27f42d02396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72</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39a40ecfc0_0_795: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239a40ecfc0_0_795: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r>
              <a:rPr lang="en" dirty="0"/>
              <a:t>Amber</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972710-C573-4C81-A0D6-18F97BA64B76}" type="slidenum">
              <a:rPr lang="en-US" altLang="en-US" smtClean="0"/>
              <a:pPr/>
              <a:t>10</a:t>
            </a:fld>
            <a:endParaRPr lang="en-US" altLang="en-US" dirty="0"/>
          </a:p>
        </p:txBody>
      </p:sp>
    </p:spTree>
    <p:extLst>
      <p:ext uri="{BB962C8B-B14F-4D97-AF65-F5344CB8AC3E}">
        <p14:creationId xmlns:p14="http://schemas.microsoft.com/office/powerpoint/2010/main" val="25955378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Myron</a:t>
            </a:r>
          </a:p>
        </p:txBody>
      </p:sp>
      <p:sp>
        <p:nvSpPr>
          <p:cNvPr id="4" name="Slide Number Placeholder 3"/>
          <p:cNvSpPr>
            <a:spLocks noGrp="1"/>
          </p:cNvSpPr>
          <p:nvPr>
            <p:ph type="sldNum" sz="quarter" idx="5"/>
          </p:nvPr>
        </p:nvSpPr>
        <p:spPr/>
        <p:txBody>
          <a:bodyPr/>
          <a:lstStyle/>
          <a:p>
            <a:fld id="{20A50D61-98FD-4391-95EB-0C1D0B3D28AB}" type="slidenum">
              <a:rPr lang="en-US" smtClean="0"/>
              <a:t>74</a:t>
            </a:fld>
            <a:endParaRPr lang="en-US"/>
          </a:p>
        </p:txBody>
      </p:sp>
    </p:spTree>
    <p:extLst>
      <p:ext uri="{BB962C8B-B14F-4D97-AF65-F5344CB8AC3E}">
        <p14:creationId xmlns:p14="http://schemas.microsoft.com/office/powerpoint/2010/main" val="22483102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7af5077319_0_5: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7af5077319_0_5: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r>
              <a:rPr lang="en-US" dirty="0"/>
              <a:t>Jay</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Gap sound – takes no talent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Accreditation &amp; school improvement – what might be reasons that systems don’t see accreditation synonymous with school improvement?</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Jay</a:t>
            </a:r>
          </a:p>
        </p:txBody>
      </p:sp>
      <p:sp>
        <p:nvSpPr>
          <p:cNvPr id="4" name="Slide Number Placeholder 3"/>
          <p:cNvSpPr>
            <a:spLocks noGrp="1"/>
          </p:cNvSpPr>
          <p:nvPr>
            <p:ph type="sldNum" sz="quarter" idx="5"/>
          </p:nvPr>
        </p:nvSpPr>
        <p:spPr/>
        <p:txBody>
          <a:bodyPr/>
          <a:lstStyle/>
          <a:p>
            <a:fld id="{20A50D61-98FD-4391-95EB-0C1D0B3D28AB}" type="slidenum">
              <a:rPr lang="en-US" smtClean="0"/>
              <a:t>77</a:t>
            </a:fld>
            <a:endParaRPr lang="en-US"/>
          </a:p>
        </p:txBody>
      </p:sp>
    </p:spTree>
    <p:extLst>
      <p:ext uri="{BB962C8B-B14F-4D97-AF65-F5344CB8AC3E}">
        <p14:creationId xmlns:p14="http://schemas.microsoft.com/office/powerpoint/2010/main" val="38108056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7af5077319_0_10: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7af5077319_0_10: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r>
              <a:rPr lang="en-US" dirty="0"/>
              <a:t>Jay/Myron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Consistent cadence of accountability (most important aspect of execution)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Plans are useless, planning is indispensable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Accountability partner</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At some point, it comes down to who can handle the boredom that comes with doing something fundamental over and over and over every day. </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Myron</a:t>
            </a:r>
          </a:p>
          <a:p>
            <a:endParaRPr lang="en-US" dirty="0"/>
          </a:p>
          <a:p>
            <a:r>
              <a:rPr lang="en-US" dirty="0"/>
              <a:t>To what degree are the goals in your system’s improvement plan executed on a daily basis in each classroom in your system?  What factors contribute to a gap between the goals and what’s actually taking place in classrooms?</a:t>
            </a:r>
          </a:p>
        </p:txBody>
      </p:sp>
      <p:sp>
        <p:nvSpPr>
          <p:cNvPr id="4" name="Slide Number Placeholder 3"/>
          <p:cNvSpPr>
            <a:spLocks noGrp="1"/>
          </p:cNvSpPr>
          <p:nvPr>
            <p:ph type="sldNum" sz="quarter" idx="5"/>
          </p:nvPr>
        </p:nvSpPr>
        <p:spPr/>
        <p:txBody>
          <a:bodyPr/>
          <a:lstStyle/>
          <a:p>
            <a:fld id="{20A50D61-98FD-4391-95EB-0C1D0B3D28AB}" type="slidenum">
              <a:rPr lang="en-US" smtClean="0"/>
              <a:t>79</a:t>
            </a:fld>
            <a:endParaRPr lang="en-US"/>
          </a:p>
        </p:txBody>
      </p:sp>
    </p:spTree>
    <p:extLst>
      <p:ext uri="{BB962C8B-B14F-4D97-AF65-F5344CB8AC3E}">
        <p14:creationId xmlns:p14="http://schemas.microsoft.com/office/powerpoint/2010/main" val="391469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421e2cf87e_0_3: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421e2cf87e_0_3: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r>
              <a:rPr lang="en-US" dirty="0"/>
              <a:t>Amber</a:t>
            </a:r>
            <a:endParaRPr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Amber</a:t>
            </a:r>
          </a:p>
        </p:txBody>
      </p:sp>
      <p:sp>
        <p:nvSpPr>
          <p:cNvPr id="4" name="Slide Number Placeholder 3"/>
          <p:cNvSpPr>
            <a:spLocks noGrp="1"/>
          </p:cNvSpPr>
          <p:nvPr>
            <p:ph type="sldNum" sz="quarter" idx="5"/>
          </p:nvPr>
        </p:nvSpPr>
        <p:spPr/>
        <p:txBody>
          <a:bodyPr/>
          <a:lstStyle/>
          <a:p>
            <a:fld id="{20A50D61-98FD-4391-95EB-0C1D0B3D28AB}" type="slidenum">
              <a:rPr lang="en-US" smtClean="0"/>
              <a:t>81</a:t>
            </a:fld>
            <a:endParaRPr lang="en-US"/>
          </a:p>
        </p:txBody>
      </p:sp>
    </p:spTree>
    <p:extLst>
      <p:ext uri="{BB962C8B-B14F-4D97-AF65-F5344CB8AC3E}">
        <p14:creationId xmlns:p14="http://schemas.microsoft.com/office/powerpoint/2010/main" val="3501252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spcBef>
                <a:spcPts val="0"/>
              </a:spcBef>
              <a:spcAft>
                <a:spcPts val="0"/>
              </a:spcAft>
            </a:pPr>
            <a:r>
              <a:rPr lang="en-US" sz="1100" dirty="0">
                <a:effectLst/>
                <a:latin typeface="Open Sans Light" panose="020B030603050402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endParaRPr lang="en-US"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972710-C573-4C81-A0D6-18F97BA64B76}" type="slidenum">
              <a:rPr lang="en-US" altLang="en-US" smtClean="0"/>
              <a:pPr/>
              <a:t>12</a:t>
            </a:fld>
            <a:endParaRPr lang="en-US" altLang="en-US" dirty="0"/>
          </a:p>
        </p:txBody>
      </p:sp>
    </p:spTree>
    <p:extLst>
      <p:ext uri="{BB962C8B-B14F-4D97-AF65-F5344CB8AC3E}">
        <p14:creationId xmlns:p14="http://schemas.microsoft.com/office/powerpoint/2010/main" val="2821667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F33561-EB4F-46CD-8181-CB14530677E4}" type="slidenum">
              <a:rPr lang="en-US" altLang="en-US" smtClean="0"/>
              <a:pPr/>
              <a:t>13</a:t>
            </a:fld>
            <a:endParaRPr lang="en-US" altLang="en-US"/>
          </a:p>
        </p:txBody>
      </p:sp>
    </p:spTree>
    <p:extLst>
      <p:ext uri="{BB962C8B-B14F-4D97-AF65-F5344CB8AC3E}">
        <p14:creationId xmlns:p14="http://schemas.microsoft.com/office/powerpoint/2010/main" val="4041513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14</a:t>
            </a:fld>
            <a:endParaRPr lang="en-US"/>
          </a:p>
        </p:txBody>
      </p:sp>
    </p:spTree>
    <p:extLst>
      <p:ext uri="{BB962C8B-B14F-4D97-AF65-F5344CB8AC3E}">
        <p14:creationId xmlns:p14="http://schemas.microsoft.com/office/powerpoint/2010/main" val="2782631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972710-C573-4C81-A0D6-18F97BA64B76}" type="slidenum">
              <a:rPr lang="en-US" altLang="en-US" smtClean="0"/>
              <a:pPr/>
              <a:t>16</a:t>
            </a:fld>
            <a:endParaRPr lang="en-US" altLang="en-US" dirty="0"/>
          </a:p>
        </p:txBody>
      </p:sp>
    </p:spTree>
    <p:extLst>
      <p:ext uri="{BB962C8B-B14F-4D97-AF65-F5344CB8AC3E}">
        <p14:creationId xmlns:p14="http://schemas.microsoft.com/office/powerpoint/2010/main" val="7438577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29" cy="6856666"/>
          </a:xfrm>
          <a:prstGeom prst="rect">
            <a:avLst/>
          </a:prstGeom>
        </p:spPr>
      </p:pic>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0" y="1597891"/>
            <a:ext cx="7480151" cy="2728576"/>
          </a:xfrm>
        </p:spPr>
        <p:txBody>
          <a:bodyPr/>
          <a:lstStyle>
            <a:lvl1pPr>
              <a:defRPr>
                <a:solidFill>
                  <a:schemeClr val="tx1"/>
                </a:solidFill>
              </a:defRPr>
            </a:lvl1pPr>
          </a:lstStyle>
          <a:p>
            <a:r>
              <a:rPr lang="en-US" dirty="0"/>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9/22/2023</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7699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5" y="2571"/>
            <a:ext cx="12188950" cy="6852858"/>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9/22/2023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07466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
        <p:nvSpPr>
          <p:cNvPr id="2" name="Date Placeholder 1"/>
          <p:cNvSpPr>
            <a:spLocks noGrp="1"/>
          </p:cNvSpPr>
          <p:nvPr>
            <p:ph type="dt" sz="half" idx="10"/>
          </p:nvPr>
        </p:nvSpPr>
        <p:spPr/>
        <p:txBody>
          <a:bodyPr/>
          <a:lstStyle/>
          <a:p>
            <a:fld id="{4A706AEE-E4B8-4315-A38A-5DBF50C52D73}" type="datetimeFigureOut">
              <a:rPr lang="en-US" smtClean="0"/>
              <a:t>9/22/2023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645465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96624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432424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9/22/2023</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179874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396695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ideo">
  <p:cSld name="1_video">
    <p:spTree>
      <p:nvGrpSpPr>
        <p:cNvPr id="1" name="Shape 149"/>
        <p:cNvGrpSpPr/>
        <p:nvPr/>
      </p:nvGrpSpPr>
      <p:grpSpPr>
        <a:xfrm>
          <a:off x="0" y="0"/>
          <a:ext cx="0" cy="0"/>
          <a:chOff x="0" y="0"/>
          <a:chExt cx="0" cy="0"/>
        </a:xfrm>
      </p:grpSpPr>
      <p:sp>
        <p:nvSpPr>
          <p:cNvPr id="150" name="Google Shape;150;p27"/>
          <p:cNvSpPr>
            <a:spLocks noGrp="1"/>
          </p:cNvSpPr>
          <p:nvPr>
            <p:ph type="media" idx="2"/>
          </p:nvPr>
        </p:nvSpPr>
        <p:spPr>
          <a:xfrm>
            <a:off x="1134919" y="803563"/>
            <a:ext cx="9922400" cy="4932400"/>
          </a:xfrm>
          <a:prstGeom prst="rect">
            <a:avLst/>
          </a:prstGeom>
          <a:noFill/>
          <a:ln>
            <a:noFill/>
          </a:ln>
        </p:spPr>
        <p:txBody>
          <a:bodyPr spcFirstLastPara="1" wrap="square" lIns="68575" tIns="34275" rIns="68575" bIns="34275" anchor="ctr" anchorCtr="0">
            <a:noAutofit/>
          </a:bodyPr>
          <a:lstStyle>
            <a:lvl1pPr marR="0" lvl="0" algn="ctr" rtl="0">
              <a:lnSpc>
                <a:spcPct val="90000"/>
              </a:lnSpc>
              <a:spcBef>
                <a:spcPts val="1067"/>
              </a:spcBef>
              <a:spcAft>
                <a:spcPts val="0"/>
              </a:spcAft>
              <a:buClr>
                <a:schemeClr val="accent2"/>
              </a:buClr>
              <a:buSzPts val="2100"/>
              <a:buFont typeface="Arial"/>
              <a:buNone/>
              <a:defRPr sz="2800" b="0" i="0" u="none" strike="noStrike" cap="none">
                <a:latin typeface="Open Sans Light"/>
                <a:ea typeface="Open Sans Light"/>
                <a:cs typeface="Open Sans Light"/>
                <a:sym typeface="Open Sans Light"/>
              </a:defRPr>
            </a:lvl1pPr>
            <a:lvl2pPr marR="0" lvl="1" algn="l" rtl="0">
              <a:lnSpc>
                <a:spcPct val="90000"/>
              </a:lnSpc>
              <a:spcBef>
                <a:spcPts val="533"/>
              </a:spcBef>
              <a:spcAft>
                <a:spcPts val="0"/>
              </a:spcAft>
              <a:buClr>
                <a:schemeClr val="accent1"/>
              </a:buClr>
              <a:buSzPts val="1800"/>
              <a:buFont typeface="Arial"/>
              <a:buChar char="•"/>
              <a:defRPr sz="2400" b="0" i="0" u="none" strike="noStrike" cap="none">
                <a:solidFill>
                  <a:schemeClr val="dk1"/>
                </a:solidFill>
                <a:latin typeface="Open Sans Light"/>
                <a:ea typeface="Open Sans Light"/>
                <a:cs typeface="Open Sans Light"/>
                <a:sym typeface="Open Sans Light"/>
              </a:defRPr>
            </a:lvl2pPr>
            <a:lvl3pPr marR="0" lvl="2" algn="l" rtl="0">
              <a:lnSpc>
                <a:spcPct val="90000"/>
              </a:lnSpc>
              <a:spcBef>
                <a:spcPts val="533"/>
              </a:spcBef>
              <a:spcAft>
                <a:spcPts val="0"/>
              </a:spcAft>
              <a:buClr>
                <a:srgbClr val="3171D1"/>
              </a:buClr>
              <a:buSzPts val="1500"/>
              <a:buFont typeface="Arial"/>
              <a:buChar char="•"/>
              <a:defRPr sz="2000" b="0" i="0" u="none" strike="noStrike" cap="none">
                <a:solidFill>
                  <a:schemeClr val="dk1"/>
                </a:solidFill>
                <a:latin typeface="Open Sans Light"/>
                <a:ea typeface="Open Sans Light"/>
                <a:cs typeface="Open Sans Light"/>
                <a:sym typeface="Open Sans Light"/>
              </a:defRPr>
            </a:lvl3pPr>
            <a:lvl4pPr marR="0" lvl="3" algn="l" rtl="0">
              <a:lnSpc>
                <a:spcPct val="90000"/>
              </a:lnSpc>
              <a:spcBef>
                <a:spcPts val="533"/>
              </a:spcBef>
              <a:spcAft>
                <a:spcPts val="0"/>
              </a:spcAft>
              <a:buClr>
                <a:schemeClr val="accent2"/>
              </a:buClr>
              <a:buSzPts val="1400"/>
              <a:buFont typeface="Arial"/>
              <a:buChar char="•"/>
              <a:defRPr sz="1867" b="0" i="0" u="none" strike="noStrike" cap="none">
                <a:solidFill>
                  <a:schemeClr val="dk1"/>
                </a:solidFill>
                <a:latin typeface="Open Sans Light"/>
                <a:ea typeface="Open Sans Light"/>
                <a:cs typeface="Open Sans Light"/>
                <a:sym typeface="Open Sans Light"/>
              </a:defRPr>
            </a:lvl4pPr>
            <a:lvl5pPr marR="0" lvl="4" algn="l" rtl="0">
              <a:lnSpc>
                <a:spcPct val="90000"/>
              </a:lnSpc>
              <a:spcBef>
                <a:spcPts val="533"/>
              </a:spcBef>
              <a:spcAft>
                <a:spcPts val="0"/>
              </a:spcAft>
              <a:buClr>
                <a:srgbClr val="888B90"/>
              </a:buClr>
              <a:buSzPts val="1400"/>
              <a:buFont typeface="Arial"/>
              <a:buChar char="•"/>
              <a:defRPr sz="1867" b="0" i="0" u="none" strike="noStrike" cap="none">
                <a:solidFill>
                  <a:schemeClr val="dk1"/>
                </a:solidFill>
                <a:latin typeface="Open Sans Light"/>
                <a:ea typeface="Open Sans Light"/>
                <a:cs typeface="Open Sans Light"/>
                <a:sym typeface="Open Sans Light"/>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Open Sans Light"/>
                <a:ea typeface="Open Sans Light"/>
                <a:cs typeface="Open Sans Light"/>
                <a:sym typeface="Open Sans Light"/>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Open Sans Light"/>
                <a:ea typeface="Open Sans Light"/>
                <a:cs typeface="Open Sans Light"/>
                <a:sym typeface="Open Sans Light"/>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Open Sans Light"/>
                <a:ea typeface="Open Sans Light"/>
                <a:cs typeface="Open Sans Light"/>
                <a:sym typeface="Open Sans Light"/>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Open Sans Light"/>
                <a:ea typeface="Open Sans Light"/>
                <a:cs typeface="Open Sans Light"/>
                <a:sym typeface="Open Sans Light"/>
              </a:defRPr>
            </a:lvl9pPr>
          </a:lstStyle>
          <a:p>
            <a:endParaRPr/>
          </a:p>
        </p:txBody>
      </p:sp>
      <p:sp>
        <p:nvSpPr>
          <p:cNvPr id="151" name="Google Shape;151;p27"/>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2" name="Google Shape;152;p27"/>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3" name="Google Shape;153;p27"/>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14995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2 consultant information">
  <p:cSld name="1_2 consultant information">
    <p:spTree>
      <p:nvGrpSpPr>
        <p:cNvPr id="1" name="Shape 60"/>
        <p:cNvGrpSpPr/>
        <p:nvPr/>
      </p:nvGrpSpPr>
      <p:grpSpPr>
        <a:xfrm>
          <a:off x="0" y="0"/>
          <a:ext cx="0" cy="0"/>
          <a:chOff x="0" y="0"/>
          <a:chExt cx="0" cy="0"/>
        </a:xfrm>
      </p:grpSpPr>
      <p:pic>
        <p:nvPicPr>
          <p:cNvPr id="61" name="Google Shape;61;p22" descr="Kansans Can contact page&#10;Kansas State Department of Education&#10;www.ksde.org&#10;#KansansCan&#10;Kansas leads the world in the success of each student."/>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2" name="Google Shape;6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
        <p:nvSpPr>
          <p:cNvPr id="65" name="Google Shape;65;p22"/>
          <p:cNvSpPr txBox="1">
            <a:spLocks noGrp="1"/>
          </p:cNvSpPr>
          <p:nvPr>
            <p:ph type="body" idx="1"/>
          </p:nvPr>
        </p:nvSpPr>
        <p:spPr>
          <a:xfrm>
            <a:off x="1244889" y="3168073"/>
            <a:ext cx="4592495" cy="235404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2000"/>
              <a:buNone/>
              <a:defRPr sz="2000" b="0"/>
            </a:lvl1pPr>
            <a:lvl2pPr marL="914400" lvl="1" indent="-228600" algn="l">
              <a:lnSpc>
                <a:spcPct val="90000"/>
              </a:lnSpc>
              <a:spcBef>
                <a:spcPts val="500"/>
              </a:spcBef>
              <a:spcAft>
                <a:spcPts val="0"/>
              </a:spcAft>
              <a:buSzPts val="2000"/>
              <a:buNone/>
              <a:defRPr sz="2000"/>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22"/>
          <p:cNvSpPr txBox="1">
            <a:spLocks noGrp="1"/>
          </p:cNvSpPr>
          <p:nvPr>
            <p:ph type="body" idx="2"/>
          </p:nvPr>
        </p:nvSpPr>
        <p:spPr>
          <a:xfrm>
            <a:off x="6338743" y="3168073"/>
            <a:ext cx="4592495" cy="235404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2000"/>
              <a:buNone/>
              <a:defRPr sz="2000" b="0"/>
            </a:lvl1pPr>
            <a:lvl2pPr marL="914400" lvl="1" indent="-228600" algn="l">
              <a:lnSpc>
                <a:spcPct val="90000"/>
              </a:lnSpc>
              <a:spcBef>
                <a:spcPts val="500"/>
              </a:spcBef>
              <a:spcAft>
                <a:spcPts val="0"/>
              </a:spcAft>
              <a:buSzPts val="2000"/>
              <a:buNone/>
              <a:defRPr sz="2000"/>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22"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p:cNvSpPr txBox="1"/>
          <p:nvPr/>
        </p:nvSpPr>
        <p:spPr>
          <a:xfrm>
            <a:off x="1244889" y="5661891"/>
            <a:ext cx="9686349"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Open Sans Light"/>
                <a:ea typeface="Open Sans Light"/>
                <a:cs typeface="Open Sans Light"/>
                <a:sym typeface="Open Sans Light"/>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1597901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9C9A4F-202C-F32F-45C7-B05D1ABD1AB2}"/>
              </a:ext>
            </a:extLst>
          </p:cNvPr>
          <p:cNvSpPr>
            <a:spLocks noGrp="1"/>
          </p:cNvSpPr>
          <p:nvPr>
            <p:ph type="dt" sz="half" idx="10"/>
          </p:nvPr>
        </p:nvSpPr>
        <p:spPr/>
        <p:txBody>
          <a:bodyPr/>
          <a:lstStyle/>
          <a:p>
            <a:fld id="{595A4302-8064-4789-9158-7284E8E863F4}" type="datetimeFigureOut">
              <a:rPr lang="en-US" smtClean="0"/>
              <a:t>9/22/2023</a:t>
            </a:fld>
            <a:endParaRPr lang="en-US"/>
          </a:p>
        </p:txBody>
      </p:sp>
      <p:sp>
        <p:nvSpPr>
          <p:cNvPr id="3" name="Footer Placeholder 2">
            <a:extLst>
              <a:ext uri="{FF2B5EF4-FFF2-40B4-BE49-F238E27FC236}">
                <a16:creationId xmlns:a16="http://schemas.microsoft.com/office/drawing/2014/main" id="{E97B161A-5E56-E1E3-74F5-6195224120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D34CF6-BCBB-FAA3-4CB5-9FB0A0CAF27F}"/>
              </a:ext>
            </a:extLst>
          </p:cNvPr>
          <p:cNvSpPr>
            <a:spLocks noGrp="1"/>
          </p:cNvSpPr>
          <p:nvPr>
            <p:ph type="sldNum" sz="quarter" idx="12"/>
          </p:nvPr>
        </p:nvSpPr>
        <p:spPr/>
        <p:txBody>
          <a:bodyPr/>
          <a:lstStyle/>
          <a:p>
            <a:fld id="{DC19EF95-3AF7-4C74-BE74-6F7986600086}" type="slidenum">
              <a:rPr lang="en-US" smtClean="0"/>
              <a:t>‹#›</a:t>
            </a:fld>
            <a:endParaRPr lang="en-US"/>
          </a:p>
        </p:txBody>
      </p:sp>
    </p:spTree>
    <p:extLst>
      <p:ext uri="{BB962C8B-B14F-4D97-AF65-F5344CB8AC3E}">
        <p14:creationId xmlns:p14="http://schemas.microsoft.com/office/powerpoint/2010/main" val="9937527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2 consultant informa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5CF677-628B-43A7-AA88-9DD0BBB3A01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2" name="Title 1">
            <a:extLst>
              <a:ext uri="{FF2B5EF4-FFF2-40B4-BE49-F238E27FC236}">
                <a16:creationId xmlns:a16="http://schemas.microsoft.com/office/drawing/2014/main" id="{5349C87D-99B1-4570-8E5A-CD32BC561AF0}"/>
              </a:ext>
              <a:ext uri="{C183D7F6-B498-43B3-948B-1728B52AA6E4}">
                <adec:decorative xmlns:adec="http://schemas.microsoft.com/office/drawing/2017/decorative" val="0"/>
              </a:ext>
            </a:extLst>
          </p:cNvPr>
          <p:cNvSpPr>
            <a:spLocks noGrp="1"/>
          </p:cNvSpPr>
          <p:nvPr>
            <p:ph type="title" hasCustomPrompt="1"/>
          </p:nvPr>
        </p:nvSpPr>
        <p:spPr>
          <a:xfrm>
            <a:off x="249724" y="136525"/>
            <a:ext cx="10515600" cy="1325563"/>
          </a:xfrm>
        </p:spPr>
        <p:txBody>
          <a:bodyPr/>
          <a:lstStyle>
            <a:lvl1pPr>
              <a:defRPr/>
            </a:lvl1pPr>
          </a:lstStyle>
          <a:p>
            <a:r>
              <a:rPr lang="en-US" dirty="0"/>
              <a:t>Contact Information</a:t>
            </a:r>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
        <p:nvSpPr>
          <p:cNvPr id="3" name="Date Placeholder 2">
            <a:extLst>
              <a:ext uri="{FF2B5EF4-FFF2-40B4-BE49-F238E27FC236}">
                <a16:creationId xmlns:a16="http://schemas.microsoft.com/office/drawing/2014/main" id="{E5289218-7CB7-4181-8221-C0440523BEC9}"/>
              </a:ex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9/22/2023</a:t>
            </a:fld>
            <a:endParaRPr lang="en-US"/>
          </a:p>
        </p:txBody>
      </p:sp>
      <p:sp>
        <p:nvSpPr>
          <p:cNvPr id="4" name="Footer Placeholder 3">
            <a:extLst>
              <a:ext uri="{FF2B5EF4-FFF2-40B4-BE49-F238E27FC236}">
                <a16:creationId xmlns:a16="http://schemas.microsoft.com/office/drawing/2014/main" id="{C0DB162A-3F38-40BA-82D2-7C72C64118DE}"/>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504593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43937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11"/>
        <p:cNvGrpSpPr/>
        <p:nvPr/>
      </p:nvGrpSpPr>
      <p:grpSpPr>
        <a:xfrm>
          <a:off x="0" y="0"/>
          <a:ext cx="0" cy="0"/>
          <a:chOff x="0" y="0"/>
          <a:chExt cx="0" cy="0"/>
        </a:xfrm>
      </p:grpSpPr>
      <p:sp>
        <p:nvSpPr>
          <p:cNvPr id="112" name="Google Shape;112;g2802d4a77db_1_208"/>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113" name="Google Shape;113;g2802d4a77db_1_208"/>
          <p:cNvSpPr txBox="1">
            <a:spLocks noGrp="1"/>
          </p:cNvSpPr>
          <p:nvPr>
            <p:ph type="title"/>
          </p:nvPr>
        </p:nvSpPr>
        <p:spPr>
          <a:xfrm>
            <a:off x="354000" y="1644233"/>
            <a:ext cx="5393700" cy="19764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5600"/>
              <a:buFont typeface="Open Sans SemiBold"/>
              <a:buNone/>
              <a:defRPr sz="5600"/>
            </a:lvl1pPr>
            <a:lvl2pPr lvl="1" algn="ctr" rtl="0">
              <a:lnSpc>
                <a:spcPct val="100000"/>
              </a:lnSpc>
              <a:spcBef>
                <a:spcPts val="0"/>
              </a:spcBef>
              <a:spcAft>
                <a:spcPts val="0"/>
              </a:spcAft>
              <a:buSzPts val="5600"/>
              <a:buNone/>
              <a:defRPr sz="5600"/>
            </a:lvl2pPr>
            <a:lvl3pPr lvl="2" algn="ctr" rtl="0">
              <a:lnSpc>
                <a:spcPct val="100000"/>
              </a:lnSpc>
              <a:spcBef>
                <a:spcPts val="0"/>
              </a:spcBef>
              <a:spcAft>
                <a:spcPts val="0"/>
              </a:spcAft>
              <a:buSzPts val="5600"/>
              <a:buNone/>
              <a:defRPr sz="5600"/>
            </a:lvl3pPr>
            <a:lvl4pPr lvl="3" algn="ctr" rtl="0">
              <a:lnSpc>
                <a:spcPct val="100000"/>
              </a:lnSpc>
              <a:spcBef>
                <a:spcPts val="0"/>
              </a:spcBef>
              <a:spcAft>
                <a:spcPts val="0"/>
              </a:spcAft>
              <a:buSzPts val="5600"/>
              <a:buNone/>
              <a:defRPr sz="5600"/>
            </a:lvl4pPr>
            <a:lvl5pPr lvl="4" algn="ctr" rtl="0">
              <a:lnSpc>
                <a:spcPct val="100000"/>
              </a:lnSpc>
              <a:spcBef>
                <a:spcPts val="0"/>
              </a:spcBef>
              <a:spcAft>
                <a:spcPts val="0"/>
              </a:spcAft>
              <a:buSzPts val="5600"/>
              <a:buNone/>
              <a:defRPr sz="5600"/>
            </a:lvl5pPr>
            <a:lvl6pPr lvl="5" algn="ctr" rtl="0">
              <a:lnSpc>
                <a:spcPct val="100000"/>
              </a:lnSpc>
              <a:spcBef>
                <a:spcPts val="0"/>
              </a:spcBef>
              <a:spcAft>
                <a:spcPts val="0"/>
              </a:spcAft>
              <a:buSzPts val="5600"/>
              <a:buNone/>
              <a:defRPr sz="5600"/>
            </a:lvl6pPr>
            <a:lvl7pPr lvl="6" algn="ctr" rtl="0">
              <a:lnSpc>
                <a:spcPct val="100000"/>
              </a:lnSpc>
              <a:spcBef>
                <a:spcPts val="0"/>
              </a:spcBef>
              <a:spcAft>
                <a:spcPts val="0"/>
              </a:spcAft>
              <a:buSzPts val="5600"/>
              <a:buNone/>
              <a:defRPr sz="5600"/>
            </a:lvl7pPr>
            <a:lvl8pPr lvl="7" algn="ctr" rtl="0">
              <a:lnSpc>
                <a:spcPct val="100000"/>
              </a:lnSpc>
              <a:spcBef>
                <a:spcPts val="0"/>
              </a:spcBef>
              <a:spcAft>
                <a:spcPts val="0"/>
              </a:spcAft>
              <a:buSzPts val="5600"/>
              <a:buNone/>
              <a:defRPr sz="5600"/>
            </a:lvl8pPr>
            <a:lvl9pPr lvl="8" algn="ctr" rtl="0">
              <a:lnSpc>
                <a:spcPct val="100000"/>
              </a:lnSpc>
              <a:spcBef>
                <a:spcPts val="0"/>
              </a:spcBef>
              <a:spcAft>
                <a:spcPts val="0"/>
              </a:spcAft>
              <a:buSzPts val="5600"/>
              <a:buNone/>
              <a:defRPr sz="5600"/>
            </a:lvl9pPr>
          </a:lstStyle>
          <a:p>
            <a:endParaRPr/>
          </a:p>
        </p:txBody>
      </p:sp>
      <p:sp>
        <p:nvSpPr>
          <p:cNvPr id="114" name="Google Shape;114;g2802d4a77db_1_208"/>
          <p:cNvSpPr txBox="1">
            <a:spLocks noGrp="1"/>
          </p:cNvSpPr>
          <p:nvPr>
            <p:ph type="subTitle" idx="1"/>
          </p:nvPr>
        </p:nvSpPr>
        <p:spPr>
          <a:xfrm>
            <a:off x="354000" y="3737433"/>
            <a:ext cx="5393700" cy="1646700"/>
          </a:xfrm>
          <a:prstGeom prst="rect">
            <a:avLst/>
          </a:prstGeom>
          <a:noFill/>
          <a:ln>
            <a:noFill/>
          </a:ln>
        </p:spPr>
        <p:txBody>
          <a:bodyPr spcFirstLastPara="1" wrap="square" lIns="91425" tIns="45700" rIns="91425" bIns="45700" anchor="t" anchorCtr="0">
            <a:normAutofit/>
          </a:bodyPr>
          <a:lstStyle>
            <a:lvl1pPr lvl="0" algn="ctr" rtl="0">
              <a:lnSpc>
                <a:spcPct val="100000"/>
              </a:lnSpc>
              <a:spcBef>
                <a:spcPts val="1100"/>
              </a:spcBef>
              <a:spcAft>
                <a:spcPts val="0"/>
              </a:spcAft>
              <a:buSzPts val="2800"/>
              <a:buNone/>
              <a:defRPr sz="2800"/>
            </a:lvl1pPr>
            <a:lvl2pPr lvl="1" algn="ctr" rtl="0">
              <a:lnSpc>
                <a:spcPct val="100000"/>
              </a:lnSpc>
              <a:spcBef>
                <a:spcPts val="500"/>
              </a:spcBef>
              <a:spcAft>
                <a:spcPts val="0"/>
              </a:spcAft>
              <a:buSzPts val="2800"/>
              <a:buNone/>
              <a:defRPr sz="2800"/>
            </a:lvl2pPr>
            <a:lvl3pPr lvl="2" algn="ctr" rtl="0">
              <a:lnSpc>
                <a:spcPct val="100000"/>
              </a:lnSpc>
              <a:spcBef>
                <a:spcPts val="500"/>
              </a:spcBef>
              <a:spcAft>
                <a:spcPts val="0"/>
              </a:spcAft>
              <a:buSzPts val="2800"/>
              <a:buNone/>
              <a:defRPr sz="2800"/>
            </a:lvl3pPr>
            <a:lvl4pPr lvl="3" algn="ctr" rtl="0">
              <a:lnSpc>
                <a:spcPct val="100000"/>
              </a:lnSpc>
              <a:spcBef>
                <a:spcPts val="500"/>
              </a:spcBef>
              <a:spcAft>
                <a:spcPts val="0"/>
              </a:spcAft>
              <a:buSzPts val="2800"/>
              <a:buNone/>
              <a:defRPr sz="2800"/>
            </a:lvl4pPr>
            <a:lvl5pPr lvl="4" algn="ctr" rtl="0">
              <a:lnSpc>
                <a:spcPct val="100000"/>
              </a:lnSpc>
              <a:spcBef>
                <a:spcPts val="500"/>
              </a:spcBef>
              <a:spcAft>
                <a:spcPts val="0"/>
              </a:spcAft>
              <a:buSzPts val="2800"/>
              <a:buNone/>
              <a:defRPr sz="2800"/>
            </a:lvl5pPr>
            <a:lvl6pPr lvl="5" algn="ctr" rtl="0">
              <a:lnSpc>
                <a:spcPct val="100000"/>
              </a:lnSpc>
              <a:spcBef>
                <a:spcPts val="500"/>
              </a:spcBef>
              <a:spcAft>
                <a:spcPts val="0"/>
              </a:spcAft>
              <a:buClr>
                <a:schemeClr val="dk1"/>
              </a:buClr>
              <a:buSzPts val="2800"/>
              <a:buNone/>
              <a:defRPr sz="2800"/>
            </a:lvl6pPr>
            <a:lvl7pPr lvl="6" algn="ctr" rtl="0">
              <a:lnSpc>
                <a:spcPct val="100000"/>
              </a:lnSpc>
              <a:spcBef>
                <a:spcPts val="500"/>
              </a:spcBef>
              <a:spcAft>
                <a:spcPts val="0"/>
              </a:spcAft>
              <a:buClr>
                <a:schemeClr val="dk1"/>
              </a:buClr>
              <a:buSzPts val="2800"/>
              <a:buNone/>
              <a:defRPr sz="2800"/>
            </a:lvl7pPr>
            <a:lvl8pPr lvl="7" algn="ctr" rtl="0">
              <a:lnSpc>
                <a:spcPct val="100000"/>
              </a:lnSpc>
              <a:spcBef>
                <a:spcPts val="500"/>
              </a:spcBef>
              <a:spcAft>
                <a:spcPts val="0"/>
              </a:spcAft>
              <a:buClr>
                <a:schemeClr val="dk1"/>
              </a:buClr>
              <a:buSzPts val="2800"/>
              <a:buNone/>
              <a:defRPr sz="2800"/>
            </a:lvl8pPr>
            <a:lvl9pPr lvl="8" algn="ctr" rtl="0">
              <a:lnSpc>
                <a:spcPct val="100000"/>
              </a:lnSpc>
              <a:spcBef>
                <a:spcPts val="500"/>
              </a:spcBef>
              <a:spcAft>
                <a:spcPts val="0"/>
              </a:spcAft>
              <a:buClr>
                <a:schemeClr val="dk1"/>
              </a:buClr>
              <a:buSzPts val="2800"/>
              <a:buNone/>
              <a:defRPr sz="2800"/>
            </a:lvl9pPr>
          </a:lstStyle>
          <a:p>
            <a:endParaRPr/>
          </a:p>
        </p:txBody>
      </p:sp>
      <p:sp>
        <p:nvSpPr>
          <p:cNvPr id="115" name="Google Shape;115;g2802d4a77db_1_208"/>
          <p:cNvSpPr txBox="1">
            <a:spLocks noGrp="1"/>
          </p:cNvSpPr>
          <p:nvPr>
            <p:ph type="body" idx="2"/>
          </p:nvPr>
        </p:nvSpPr>
        <p:spPr>
          <a:xfrm>
            <a:off x="6586000" y="965433"/>
            <a:ext cx="5115900" cy="4926900"/>
          </a:xfrm>
          <a:prstGeom prst="rect">
            <a:avLst/>
          </a:prstGeom>
          <a:noFill/>
          <a:ln>
            <a:noFill/>
          </a:ln>
        </p:spPr>
        <p:txBody>
          <a:bodyPr spcFirstLastPara="1" wrap="square" lIns="91425" tIns="45700" rIns="91425" bIns="45700" anchor="ctr" anchorCtr="0">
            <a:normAutofit/>
          </a:bodyPr>
          <a:lstStyle>
            <a:lvl1pPr marL="457200" lvl="0" indent="-406400" algn="l" rtl="0">
              <a:lnSpc>
                <a:spcPct val="90000"/>
              </a:lnSpc>
              <a:spcBef>
                <a:spcPts val="1100"/>
              </a:spcBef>
              <a:spcAft>
                <a:spcPts val="0"/>
              </a:spcAft>
              <a:buSzPts val="2800"/>
              <a:buChar char="•"/>
              <a:defRPr/>
            </a:lvl1pPr>
            <a:lvl2pPr marL="914400" lvl="1" indent="-381000" algn="l" rtl="0">
              <a:lnSpc>
                <a:spcPct val="90000"/>
              </a:lnSpc>
              <a:spcBef>
                <a:spcPts val="500"/>
              </a:spcBef>
              <a:spcAft>
                <a:spcPts val="0"/>
              </a:spcAft>
              <a:buSzPts val="2400"/>
              <a:buChar char="•"/>
              <a:defRPr/>
            </a:lvl2pPr>
            <a:lvl3pPr marL="1371600" lvl="2" indent="-355600" algn="l" rtl="0">
              <a:lnSpc>
                <a:spcPct val="90000"/>
              </a:lnSpc>
              <a:spcBef>
                <a:spcPts val="500"/>
              </a:spcBef>
              <a:spcAft>
                <a:spcPts val="0"/>
              </a:spcAft>
              <a:buSzPts val="2000"/>
              <a:buChar char="•"/>
              <a:defRPr/>
            </a:lvl3pPr>
            <a:lvl4pPr marL="1828800" lvl="3" indent="-349250" algn="l" rtl="0">
              <a:lnSpc>
                <a:spcPct val="90000"/>
              </a:lnSpc>
              <a:spcBef>
                <a:spcPts val="500"/>
              </a:spcBef>
              <a:spcAft>
                <a:spcPts val="0"/>
              </a:spcAft>
              <a:buSzPts val="1900"/>
              <a:buChar char="•"/>
              <a:defRPr/>
            </a:lvl4pPr>
            <a:lvl5pPr marL="2286000" lvl="4" indent="-349250" algn="l" rtl="0">
              <a:lnSpc>
                <a:spcPct val="90000"/>
              </a:lnSpc>
              <a:spcBef>
                <a:spcPts val="500"/>
              </a:spcBef>
              <a:spcAft>
                <a:spcPts val="0"/>
              </a:spcAft>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16" name="Google Shape;116;g2802d4a77db_1_208"/>
          <p:cNvSpPr txBox="1">
            <a:spLocks noGrp="1"/>
          </p:cNvSpPr>
          <p:nvPr>
            <p:ph type="sldNum" idx="12"/>
          </p:nvPr>
        </p:nvSpPr>
        <p:spPr>
          <a:xfrm>
            <a:off x="11296611" y="6217623"/>
            <a:ext cx="731700" cy="5247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20776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1" type="obj">
  <p:cSld name="Title and Content 1">
    <p:spTree>
      <p:nvGrpSpPr>
        <p:cNvPr id="1" name="Shape 19"/>
        <p:cNvGrpSpPr/>
        <p:nvPr/>
      </p:nvGrpSpPr>
      <p:grpSpPr>
        <a:xfrm>
          <a:off x="0" y="0"/>
          <a:ext cx="0" cy="0"/>
          <a:chOff x="0" y="0"/>
          <a:chExt cx="0" cy="0"/>
        </a:xfrm>
      </p:grpSpPr>
      <p:sp>
        <p:nvSpPr>
          <p:cNvPr id="20" name="Google Shape;20;p24"/>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 name="Google Shape;21;p24"/>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22" name="Google Shape;22;p24"/>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 name="Google Shape;23;p24"/>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 name="Google Shape;24;p24"/>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867901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1_Picture with Caption">
    <p:spTree>
      <p:nvGrpSpPr>
        <p:cNvPr id="1" name="Shape 44"/>
        <p:cNvGrpSpPr/>
        <p:nvPr/>
      </p:nvGrpSpPr>
      <p:grpSpPr>
        <a:xfrm>
          <a:off x="0" y="0"/>
          <a:ext cx="0" cy="0"/>
          <a:chOff x="0" y="0"/>
          <a:chExt cx="0" cy="0"/>
        </a:xfrm>
      </p:grpSpPr>
      <p:sp>
        <p:nvSpPr>
          <p:cNvPr id="45" name="Google Shape;45;p30"/>
          <p:cNvSpPr txBox="1">
            <a:spLocks noGrp="1"/>
          </p:cNvSpPr>
          <p:nvPr>
            <p:ph type="title"/>
          </p:nvPr>
        </p:nvSpPr>
        <p:spPr>
          <a:xfrm>
            <a:off x="839788" y="457200"/>
            <a:ext cx="3932400" cy="16004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Open Sans SemiBold"/>
              <a:buNone/>
              <a:defRPr sz="32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6" name="Google Shape;46;p30"/>
          <p:cNvSpPr>
            <a:spLocks noGrp="1"/>
          </p:cNvSpPr>
          <p:nvPr>
            <p:ph type="pic" idx="2"/>
          </p:nvPr>
        </p:nvSpPr>
        <p:spPr>
          <a:xfrm>
            <a:off x="5183188" y="457201"/>
            <a:ext cx="6172400" cy="5404000"/>
          </a:xfrm>
          <a:prstGeom prst="rect">
            <a:avLst/>
          </a:prstGeom>
          <a:noFill/>
          <a:ln>
            <a:noFill/>
          </a:ln>
        </p:spPr>
      </p:sp>
      <p:sp>
        <p:nvSpPr>
          <p:cNvPr id="47" name="Google Shape;47;p30"/>
          <p:cNvSpPr txBox="1">
            <a:spLocks noGrp="1"/>
          </p:cNvSpPr>
          <p:nvPr>
            <p:ph type="body" idx="1"/>
          </p:nvPr>
        </p:nvSpPr>
        <p:spPr>
          <a:xfrm>
            <a:off x="839788" y="2057401"/>
            <a:ext cx="3932400" cy="3811600"/>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SzPts val="1200"/>
              <a:buNone/>
              <a:defRPr sz="1600"/>
            </a:lvl1pPr>
            <a:lvl2pPr marL="1219170" lvl="1" indent="-304792" algn="l">
              <a:lnSpc>
                <a:spcPct val="90000"/>
              </a:lnSpc>
              <a:spcBef>
                <a:spcPts val="533"/>
              </a:spcBef>
              <a:spcAft>
                <a:spcPts val="0"/>
              </a:spcAft>
              <a:buSzPts val="1100"/>
              <a:buNone/>
              <a:defRPr sz="1467"/>
            </a:lvl2pPr>
            <a:lvl3pPr marL="1828754" lvl="2" indent="-304792" algn="l">
              <a:lnSpc>
                <a:spcPct val="90000"/>
              </a:lnSpc>
              <a:spcBef>
                <a:spcPts val="533"/>
              </a:spcBef>
              <a:spcAft>
                <a:spcPts val="0"/>
              </a:spcAft>
              <a:buSzPts val="900"/>
              <a:buNone/>
              <a:defRPr sz="1200"/>
            </a:lvl3pPr>
            <a:lvl4pPr marL="2438339" lvl="3" indent="-304792" algn="l">
              <a:lnSpc>
                <a:spcPct val="90000"/>
              </a:lnSpc>
              <a:spcBef>
                <a:spcPts val="533"/>
              </a:spcBef>
              <a:spcAft>
                <a:spcPts val="0"/>
              </a:spcAft>
              <a:buSzPts val="800"/>
              <a:buNone/>
              <a:defRPr sz="1067"/>
            </a:lvl4pPr>
            <a:lvl5pPr marL="3047924" lvl="4" indent="-304792" algn="l">
              <a:lnSpc>
                <a:spcPct val="90000"/>
              </a:lnSpc>
              <a:spcBef>
                <a:spcPts val="533"/>
              </a:spcBef>
              <a:spcAft>
                <a:spcPts val="0"/>
              </a:spcAft>
              <a:buSzPts val="800"/>
              <a:buNone/>
              <a:defRPr sz="1067"/>
            </a:lvl5pPr>
            <a:lvl6pPr marL="3657509" lvl="5" indent="-304792" algn="l">
              <a:lnSpc>
                <a:spcPct val="90000"/>
              </a:lnSpc>
              <a:spcBef>
                <a:spcPts val="533"/>
              </a:spcBef>
              <a:spcAft>
                <a:spcPts val="0"/>
              </a:spcAft>
              <a:buClr>
                <a:schemeClr val="dk1"/>
              </a:buClr>
              <a:buSzPts val="800"/>
              <a:buNone/>
              <a:defRPr sz="1067"/>
            </a:lvl6pPr>
            <a:lvl7pPr marL="4267093" lvl="6" indent="-304792" algn="l">
              <a:lnSpc>
                <a:spcPct val="90000"/>
              </a:lnSpc>
              <a:spcBef>
                <a:spcPts val="533"/>
              </a:spcBef>
              <a:spcAft>
                <a:spcPts val="0"/>
              </a:spcAft>
              <a:buClr>
                <a:schemeClr val="dk1"/>
              </a:buClr>
              <a:buSzPts val="800"/>
              <a:buNone/>
              <a:defRPr sz="1067"/>
            </a:lvl7pPr>
            <a:lvl8pPr marL="4876678" lvl="7" indent="-304792" algn="l">
              <a:lnSpc>
                <a:spcPct val="90000"/>
              </a:lnSpc>
              <a:spcBef>
                <a:spcPts val="533"/>
              </a:spcBef>
              <a:spcAft>
                <a:spcPts val="0"/>
              </a:spcAft>
              <a:buClr>
                <a:schemeClr val="dk1"/>
              </a:buClr>
              <a:buSzPts val="800"/>
              <a:buNone/>
              <a:defRPr sz="1067"/>
            </a:lvl8pPr>
            <a:lvl9pPr marL="5486263" lvl="8" indent="-304792" algn="l">
              <a:lnSpc>
                <a:spcPct val="90000"/>
              </a:lnSpc>
              <a:spcBef>
                <a:spcPts val="533"/>
              </a:spcBef>
              <a:spcAft>
                <a:spcPts val="0"/>
              </a:spcAft>
              <a:buClr>
                <a:schemeClr val="dk1"/>
              </a:buClr>
              <a:buSzPts val="800"/>
              <a:buNone/>
              <a:defRPr sz="1067"/>
            </a:lvl9pPr>
          </a:lstStyle>
          <a:p>
            <a:endParaRPr/>
          </a:p>
        </p:txBody>
      </p:sp>
      <p:sp>
        <p:nvSpPr>
          <p:cNvPr id="48" name="Google Shape;48;p30"/>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9" name="Google Shape;49;p30"/>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 name="Google Shape;50;p30"/>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Open Sans Light"/>
                <a:ea typeface="Open Sans Light"/>
                <a:cs typeface="Open Sans Light"/>
                <a:sym typeface="Open Sans Light"/>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5861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Quote">
  <p:cSld name="1_Quote">
    <p:spTree>
      <p:nvGrpSpPr>
        <p:cNvPr id="1" name="Shape 110"/>
        <p:cNvGrpSpPr/>
        <p:nvPr/>
      </p:nvGrpSpPr>
      <p:grpSpPr>
        <a:xfrm>
          <a:off x="0" y="0"/>
          <a:ext cx="0" cy="0"/>
          <a:chOff x="0" y="0"/>
          <a:chExt cx="0" cy="0"/>
        </a:xfrm>
      </p:grpSpPr>
      <p:pic>
        <p:nvPicPr>
          <p:cNvPr id="111" name="Google Shape;111;p38"/>
          <p:cNvPicPr preferRelativeResize="0"/>
          <p:nvPr/>
        </p:nvPicPr>
        <p:blipFill rotWithShape="1">
          <a:blip r:embed="rId2">
            <a:alphaModFix/>
          </a:blip>
          <a:srcRect/>
          <a:stretch/>
        </p:blipFill>
        <p:spPr>
          <a:xfrm>
            <a:off x="0" y="1715"/>
            <a:ext cx="12192000" cy="6854572"/>
          </a:xfrm>
          <a:prstGeom prst="rect">
            <a:avLst/>
          </a:prstGeom>
          <a:noFill/>
          <a:ln>
            <a:noFill/>
          </a:ln>
        </p:spPr>
      </p:pic>
      <p:sp>
        <p:nvSpPr>
          <p:cNvPr id="112" name="Google Shape;112;p38"/>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3" name="Google Shape;113;p38"/>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4" name="Google Shape;114;p38"/>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Open Sans Light"/>
                <a:ea typeface="Open Sans Light"/>
                <a:cs typeface="Open Sans Light"/>
                <a:sym typeface="Open Sans Light"/>
              </a:defRPr>
            </a:lvl9pPr>
          </a:lstStyle>
          <a:p>
            <a:fld id="{00000000-1234-1234-1234-123412341234}" type="slidenum">
              <a:rPr lang="en" smtClean="0"/>
              <a:pPr/>
              <a:t>‹#›</a:t>
            </a:fld>
            <a:endParaRPr lang="en"/>
          </a:p>
        </p:txBody>
      </p:sp>
      <p:sp>
        <p:nvSpPr>
          <p:cNvPr id="115" name="Google Shape;115;p38"/>
          <p:cNvSpPr txBox="1">
            <a:spLocks noGrp="1"/>
          </p:cNvSpPr>
          <p:nvPr>
            <p:ph type="body" idx="1"/>
          </p:nvPr>
        </p:nvSpPr>
        <p:spPr>
          <a:xfrm>
            <a:off x="838201" y="1458913"/>
            <a:ext cx="10393200" cy="2817600"/>
          </a:xfrm>
          <a:prstGeom prst="rect">
            <a:avLst/>
          </a:prstGeom>
          <a:noFill/>
          <a:ln>
            <a:noFill/>
          </a:ln>
        </p:spPr>
        <p:txBody>
          <a:bodyPr spcFirstLastPara="1" wrap="square" lIns="1234425" tIns="685800" rIns="1234425" bIns="685800" anchor="t" anchorCtr="0">
            <a:normAutofit/>
          </a:bodyPr>
          <a:lstStyle>
            <a:lvl1pPr marL="609585" lvl="0" indent="-304792" algn="l">
              <a:lnSpc>
                <a:spcPct val="90000"/>
              </a:lnSpc>
              <a:spcBef>
                <a:spcPts val="1067"/>
              </a:spcBef>
              <a:spcAft>
                <a:spcPts val="0"/>
              </a:spcAft>
              <a:buSzPts val="2700"/>
              <a:buNone/>
              <a:defRPr sz="3600" i="1"/>
            </a:lvl1pPr>
            <a:lvl2pPr marL="1219170" lvl="1" indent="-304792" algn="l">
              <a:lnSpc>
                <a:spcPct val="90000"/>
              </a:lnSpc>
              <a:spcBef>
                <a:spcPts val="533"/>
              </a:spcBef>
              <a:spcAft>
                <a:spcPts val="0"/>
              </a:spcAft>
              <a:buSzPts val="1800"/>
              <a:buNone/>
              <a:defRPr/>
            </a:lvl2pPr>
            <a:lvl3pPr marL="1828754" lvl="2" indent="-304792" algn="l">
              <a:lnSpc>
                <a:spcPct val="90000"/>
              </a:lnSpc>
              <a:spcBef>
                <a:spcPts val="533"/>
              </a:spcBef>
              <a:spcAft>
                <a:spcPts val="0"/>
              </a:spcAft>
              <a:buSzPts val="1500"/>
              <a:buNone/>
              <a:defRPr/>
            </a:lvl3pPr>
            <a:lvl4pPr marL="2438339" lvl="3" indent="-304792" algn="l">
              <a:lnSpc>
                <a:spcPct val="90000"/>
              </a:lnSpc>
              <a:spcBef>
                <a:spcPts val="533"/>
              </a:spcBef>
              <a:spcAft>
                <a:spcPts val="0"/>
              </a:spcAft>
              <a:buSzPts val="1400"/>
              <a:buNone/>
              <a:defRPr/>
            </a:lvl4pPr>
            <a:lvl5pPr marL="3047924" lvl="4" indent="-304792" algn="l">
              <a:lnSpc>
                <a:spcPct val="90000"/>
              </a:lnSpc>
              <a:spcBef>
                <a:spcPts val="533"/>
              </a:spcBef>
              <a:spcAft>
                <a:spcPts val="0"/>
              </a:spcAft>
              <a:buSzPts val="1400"/>
              <a:buNone/>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16" name="Google Shape;116;p38"/>
          <p:cNvSpPr txBox="1">
            <a:spLocks noGrp="1"/>
          </p:cNvSpPr>
          <p:nvPr>
            <p:ph type="body" idx="2"/>
          </p:nvPr>
        </p:nvSpPr>
        <p:spPr>
          <a:xfrm>
            <a:off x="828675" y="4284663"/>
            <a:ext cx="10402800" cy="850800"/>
          </a:xfrm>
          <a:prstGeom prst="rect">
            <a:avLst/>
          </a:prstGeom>
          <a:noFill/>
          <a:ln>
            <a:noFill/>
          </a:ln>
        </p:spPr>
        <p:txBody>
          <a:bodyPr spcFirstLastPara="1" wrap="square" lIns="68575" tIns="34275" rIns="68575" bIns="34275" anchor="b" anchorCtr="0">
            <a:normAutofit/>
          </a:bodyPr>
          <a:lstStyle>
            <a:lvl1pPr marL="609585" lvl="0" indent="-304792" algn="r">
              <a:lnSpc>
                <a:spcPct val="90000"/>
              </a:lnSpc>
              <a:spcBef>
                <a:spcPts val="1067"/>
              </a:spcBef>
              <a:spcAft>
                <a:spcPts val="0"/>
              </a:spcAft>
              <a:buSzPts val="1400"/>
              <a:buNone/>
              <a:defRPr sz="1867"/>
            </a:lvl1pPr>
            <a:lvl2pPr marL="1219170" lvl="1" indent="-304792" algn="r">
              <a:lnSpc>
                <a:spcPct val="90000"/>
              </a:lnSpc>
              <a:spcBef>
                <a:spcPts val="533"/>
              </a:spcBef>
              <a:spcAft>
                <a:spcPts val="0"/>
              </a:spcAft>
              <a:buSzPts val="1800"/>
              <a:buNone/>
              <a:defRPr/>
            </a:lvl2pPr>
            <a:lvl3pPr marL="1828754" lvl="2" indent="-304792" algn="r">
              <a:lnSpc>
                <a:spcPct val="90000"/>
              </a:lnSpc>
              <a:spcBef>
                <a:spcPts val="533"/>
              </a:spcBef>
              <a:spcAft>
                <a:spcPts val="0"/>
              </a:spcAft>
              <a:buSzPts val="1500"/>
              <a:buNone/>
              <a:defRPr/>
            </a:lvl3pPr>
            <a:lvl4pPr marL="2438339" lvl="3" indent="-304792" algn="r">
              <a:lnSpc>
                <a:spcPct val="90000"/>
              </a:lnSpc>
              <a:spcBef>
                <a:spcPts val="533"/>
              </a:spcBef>
              <a:spcAft>
                <a:spcPts val="0"/>
              </a:spcAft>
              <a:buSzPts val="1400"/>
              <a:buNone/>
              <a:defRPr/>
            </a:lvl4pPr>
            <a:lvl5pPr marL="3047924" lvl="4" indent="-304792" algn="r">
              <a:lnSpc>
                <a:spcPct val="90000"/>
              </a:lnSpc>
              <a:spcBef>
                <a:spcPts val="533"/>
              </a:spcBef>
              <a:spcAft>
                <a:spcPts val="0"/>
              </a:spcAft>
              <a:buSzPts val="1400"/>
              <a:buNone/>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3682347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8" y="668"/>
            <a:ext cx="12189625"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882145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9/22/2023</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7378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044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9/22/2023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44928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9/22/2023</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Tree>
    <p:extLst>
      <p:ext uri="{BB962C8B-B14F-4D97-AF65-F5344CB8AC3E}">
        <p14:creationId xmlns:p14="http://schemas.microsoft.com/office/powerpoint/2010/main" val="2438906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9/22/2023</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53680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1"/>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9/22/2023</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1963667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0" y="1714"/>
            <a:ext cx="12191999" cy="6854571"/>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9/22/2023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8608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65" r:id="rId6"/>
    <p:sldLayoutId id="2147483666" r:id="rId7"/>
    <p:sldLayoutId id="2147483675" r:id="rId8"/>
    <p:sldLayoutId id="2147483676" r:id="rId9"/>
    <p:sldLayoutId id="2147483667" r:id="rId10"/>
    <p:sldLayoutId id="2147483673" r:id="rId11"/>
    <p:sldLayoutId id="2147483668" r:id="rId12"/>
    <p:sldLayoutId id="2147483669" r:id="rId13"/>
    <p:sldLayoutId id="2147483674"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apetersen@ksde.org"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apetersen@ksde.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mailto:kansasicc@ksde.or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apetersen@ksde.org" TargetMode="External"/><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hyperlink" Target="mailto:kansasicc@ksde.or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ksde.org/Portals/0/CSAS/CSAS%20Home/CTE%20Home/Instructor_Resources/KSDE%20Secondary-Level%20CTE%20Contacts%20(1).pdf?ver=2023-07-12-144120-820"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ksde.zoom.us/j/87325741880?pwd=VTlQNTZzbDJGMjVQaHFpT21oQ1NLZz09" TargetMode="External"/><Relationship Id="rId4" Type="http://schemas.openxmlformats.org/officeDocument/2006/relationships/hyperlink" Target="https://www.ksde.org/Agency/Division-of-Learning-Services/Career-Standards-and-Assessment-Services/CSAS-Home/Career-Technical-Education-CTE/CTE-Listserv-Sign-Up"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26.xml.rels><?xml version="1.0" encoding="UTF-8" standalone="yes"?>
<Relationships xmlns="http://schemas.openxmlformats.org/package/2006/relationships"><Relationship Id="rId8" Type="http://schemas.openxmlformats.org/officeDocument/2006/relationships/hyperlink" Target="https://www.ksde.org/Portals/0/CSAS/CSAS%20Home/CTE%20Home/Policy%20on%20Combining%20CTE%20Courses%20030421.pdf?ver=2021-03-05-122800-077" TargetMode="External"/><Relationship Id="rId3" Type="http://schemas.openxmlformats.org/officeDocument/2006/relationships/hyperlink" Target="https://ksde.sjc1.qualtrics.com/jfe/form/SV_egmgvP6OJyXZ85E" TargetMode="External"/><Relationship Id="rId7" Type="http://schemas.openxmlformats.org/officeDocument/2006/relationships/image" Target="../media/image15.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ksde.sjc1.qualtrics.com/jfe/form/SV_1C6iTMaTmQyiQ5M" TargetMode="External"/><Relationship Id="rId4" Type="http://schemas.openxmlformats.org/officeDocument/2006/relationships/hyperlink" Target="https://ksde.sjc1.qualtrics.com/jfe/form/SV_0iJAmqFw3V82A6O"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ksde.org/Portals/0/CSAS/CSAS%20Home/CTE%20Home/Kansas%20Work-Based%20Learning_Personalized%20Learning%20Plan%20(updated%202-2021).pdf?ver=2022-06-22-143054-737"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hyperlink" Target="https://www.kansasregents.org/resources/Final_SB123_Credential_List_for_2023-2024.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3.sv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hyperlink" Target="https://hirepaths.com/cool-careers-video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s://hirepaths.com/for-educators"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6.xml"/><Relationship Id="rId4" Type="http://schemas.openxmlformats.org/officeDocument/2006/relationships/hyperlink" Target="https://www.ksde.org/Agency/Division-of-Learning-Services/Career-Standards-and-Assessment-Services/Content-Area-F-L/Individual-Plans-of-Study-IPS-Student/Professional-Development" TargetMode="External"/></Relationships>
</file>

<file path=ppt/slides/_rels/slide37.xml.rels><?xml version="1.0" encoding="UTF-8" standalone="yes"?>
<Relationships xmlns="http://schemas.openxmlformats.org/package/2006/relationships"><Relationship Id="rId2" Type="http://schemas.openxmlformats.org/officeDocument/2006/relationships/hyperlink" Target="mailto:ndclark@ksde.org" TargetMode="Externa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s://www.ksde.org/Portals/0/CSAS/CSAS%20Home/Kansas%20Dyslexia%20Handbook%20(2023-2024).pdf?ver=2023-09-08-090632-927"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hyperlink" Target="https://www.ksdetasn.org/letr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s://ksde.zoom.us/j/84727745453" TargetMode="Externa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hyperlink" Target="https://docs.google.com/forms/d/e/1FAIpQLSePbNXQE2rRVB7XqJJFbJG5FKVrsGXeDLYY5Zdu3-JE_5Jbkw/viewform?usp=sf_link"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ksde.org/Portals/0/CSAS/CSAS%20Home/Kansas%20Dyslexia%20Handbook%20(2023-2024).pdf?ver=2023-09-08-090632-927" TargetMode="External"/><Relationship Id="rId7"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hyperlink" Target="https://sites.google.com/ksde.org/ksdeearlyliteracydyslexia/home" TargetMode="External"/><Relationship Id="rId4" Type="http://schemas.openxmlformats.org/officeDocument/2006/relationships/hyperlink" Target="https://www.ksde.org/Agency/Division-of-Learning-Services/Career-Standards-and-Assessment-Services/Content-Area-A-E/Dyslexia?TSPD_101_R0=0812b43512ab2000e0398007e1208cd12f8cfc3517da5bfe37a7e94c26a8b83c13a73f505475967b081b9b9121143000c08c213ab7ff458274cc4ea19a7fa4bd11aeb663e7d8ba601bb3fcf8c9917826d2edb181d53bd3a2e01bd597129907b0"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https://secure.touchnet.com/C20725_ustores/web/store_main.jsp?STOREID=61&amp;clearPreview=true" TargetMode="External"/><Relationship Id="rId2" Type="http://schemas.openxmlformats.org/officeDocument/2006/relationships/hyperlink" Target="mailto:kreed@ksde.org" TargetMode="Externa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45.jpeg"/><Relationship Id="rId3" Type="http://schemas.openxmlformats.org/officeDocument/2006/relationships/image" Target="../media/image35.jpeg"/><Relationship Id="rId7" Type="http://schemas.openxmlformats.org/officeDocument/2006/relationships/image" Target="../media/image39.jpeg"/><Relationship Id="rId12" Type="http://schemas.openxmlformats.org/officeDocument/2006/relationships/image" Target="../media/image44.jpeg"/><Relationship Id="rId2" Type="http://schemas.openxmlformats.org/officeDocument/2006/relationships/notesSlide" Target="../notesSlides/notesSlide41.xml"/><Relationship Id="rId16" Type="http://schemas.openxmlformats.org/officeDocument/2006/relationships/image" Target="../media/image48.jpg"/><Relationship Id="rId1" Type="http://schemas.openxmlformats.org/officeDocument/2006/relationships/slideLayout" Target="../slideLayouts/slideLayout2.xml"/><Relationship Id="rId6" Type="http://schemas.openxmlformats.org/officeDocument/2006/relationships/image" Target="../media/image38.jpeg"/><Relationship Id="rId11" Type="http://schemas.openxmlformats.org/officeDocument/2006/relationships/image" Target="../media/image43.jpeg"/><Relationship Id="rId5" Type="http://schemas.openxmlformats.org/officeDocument/2006/relationships/image" Target="../media/image37.jpeg"/><Relationship Id="rId15" Type="http://schemas.openxmlformats.org/officeDocument/2006/relationships/image" Target="../media/image47.jpg"/><Relationship Id="rId10" Type="http://schemas.openxmlformats.org/officeDocument/2006/relationships/image" Target="../media/image42.jpeg"/><Relationship Id="rId4" Type="http://schemas.openxmlformats.org/officeDocument/2006/relationships/image" Target="../media/image36.jpeg"/><Relationship Id="rId9" Type="http://schemas.openxmlformats.org/officeDocument/2006/relationships/image" Target="../media/image41.jpeg"/><Relationship Id="rId14" Type="http://schemas.openxmlformats.org/officeDocument/2006/relationships/image" Target="../media/image46.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mailto:name@ksde.org" TargetMode="Externa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hyperlink" Target="https://events.ksde.org/Default.aspx?tabid=771" TargetMode="External"/><Relationship Id="rId2" Type="http://schemas.openxmlformats.org/officeDocument/2006/relationships/hyperlink" Target="mailto:ksdeweekly@ksde.org"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2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hyperlink" Target="https://sos.ks.gov/publications/pubs_kar_Regs.aspx?KAR=91-31-32"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s://www.ksde.org/Portals/0/TLA/Accreditation/2023%20August%20Kick%20Off%20System%20Packet.pdf?ver=2023-08-14-122807-193"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4440253"/>
            <a:ext cx="11353800" cy="891019"/>
          </a:xfrm>
        </p:spPr>
        <p:txBody>
          <a:bodyPr>
            <a:normAutofit/>
          </a:bodyPr>
          <a:lstStyle/>
          <a:p>
            <a:r>
              <a:rPr lang="en-US" dirty="0"/>
              <a:t>Curriculum Leaders Meeting</a:t>
            </a:r>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a:xfrm>
            <a:off x="3581400" y="5331272"/>
            <a:ext cx="7406148" cy="891019"/>
          </a:xfrm>
        </p:spPr>
        <p:txBody>
          <a:bodyPr>
            <a:normAutofit/>
          </a:bodyPr>
          <a:lstStyle/>
          <a:p>
            <a:pPr algn="r"/>
            <a:r>
              <a:rPr lang="en-US" b="1" i="1" dirty="0">
                <a:latin typeface="Calibri" panose="020F0502020204030204" pitchFamily="34" charset="0"/>
                <a:cs typeface="Calibri" panose="020F0502020204030204" pitchFamily="34" charset="0"/>
              </a:rPr>
              <a:t>September 2023</a:t>
            </a:r>
          </a:p>
        </p:txBody>
      </p:sp>
    </p:spTree>
    <p:extLst>
      <p:ext uri="{BB962C8B-B14F-4D97-AF65-F5344CB8AC3E}">
        <p14:creationId xmlns:p14="http://schemas.microsoft.com/office/powerpoint/2010/main" val="430270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dirty="0"/>
              <a:t>Discuss with your table: </a:t>
            </a:r>
          </a:p>
        </p:txBody>
      </p:sp>
      <p:sp>
        <p:nvSpPr>
          <p:cNvPr id="47107" name="Content Placeholder 2">
            <a:extLst>
              <a:ext uri="{FF2B5EF4-FFF2-40B4-BE49-F238E27FC236}">
                <a16:creationId xmlns:a16="http://schemas.microsoft.com/office/drawing/2014/main" id="{BEF8997A-4D7B-4D01-A478-4DD6EDD9E5F6}"/>
              </a:ext>
            </a:extLst>
          </p:cNvPr>
          <p:cNvSpPr>
            <a:spLocks noGrp="1"/>
          </p:cNvSpPr>
          <p:nvPr>
            <p:ph idx="1"/>
          </p:nvPr>
        </p:nvSpPr>
        <p:spPr>
          <a:xfrm>
            <a:off x="838200" y="1825625"/>
            <a:ext cx="10515600" cy="4308475"/>
          </a:xfrm>
        </p:spPr>
        <p:txBody>
          <a:bodyPr>
            <a:normAutofit lnSpcReduction="10000"/>
          </a:bodyPr>
          <a:lstStyle/>
          <a:p>
            <a:pPr>
              <a:lnSpc>
                <a:spcPct val="120000"/>
              </a:lnSpc>
              <a:defRPr/>
            </a:pPr>
            <a:r>
              <a:rPr lang="en-US" altLang="en-US" b="1" dirty="0"/>
              <a:t>Agree or disagree: </a:t>
            </a:r>
            <a:r>
              <a:rPr lang="en-US" altLang="en-US" dirty="0"/>
              <a:t>The Kansas Kindergarten Readiness Snapshot is a worthwhile approach to improve student outcomes in my district.</a:t>
            </a:r>
          </a:p>
          <a:p>
            <a:pPr>
              <a:lnSpc>
                <a:spcPct val="120000"/>
              </a:lnSpc>
              <a:defRPr/>
            </a:pPr>
            <a:r>
              <a:rPr lang="en-US" altLang="en-US" dirty="0"/>
              <a:t>Do you have feedback, ideas, or questions about the way Kansas has implemented the requirement that </a:t>
            </a:r>
            <a:r>
              <a:rPr lang="en-US" altLang="en-US" i="1" dirty="0"/>
              <a:t>each education system seeking accreditation in Kansas shall… have in place a method of data collection approved by the state board for collecting kindergarten-entry data</a:t>
            </a:r>
            <a:r>
              <a:rPr lang="en-US" altLang="en-US" dirty="0"/>
              <a:t>? </a:t>
            </a:r>
          </a:p>
          <a:p>
            <a:pPr>
              <a:lnSpc>
                <a:spcPct val="120000"/>
              </a:lnSpc>
              <a:defRPr/>
            </a:pPr>
            <a:endParaRPr lang="en-US" altLang="en-US" sz="2400" dirty="0"/>
          </a:p>
        </p:txBody>
      </p:sp>
    </p:spTree>
    <p:extLst>
      <p:ext uri="{BB962C8B-B14F-4D97-AF65-F5344CB8AC3E}">
        <p14:creationId xmlns:p14="http://schemas.microsoft.com/office/powerpoint/2010/main" val="578828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0A567-8B76-66CD-6C5F-678955F6E0AC}"/>
              </a:ext>
            </a:extLst>
          </p:cNvPr>
          <p:cNvSpPr>
            <a:spLocks noGrp="1"/>
          </p:cNvSpPr>
          <p:nvPr>
            <p:ph type="title"/>
          </p:nvPr>
        </p:nvSpPr>
        <p:spPr/>
        <p:txBody>
          <a:bodyPr>
            <a:normAutofit fontScale="90000"/>
          </a:bodyPr>
          <a:lstStyle/>
          <a:p>
            <a:r>
              <a:rPr lang="en-US" dirty="0"/>
              <a:t>What would be helpful? </a:t>
            </a:r>
            <a:br>
              <a:rPr lang="en-US" dirty="0"/>
            </a:br>
            <a:r>
              <a:rPr lang="en-US" dirty="0"/>
              <a:t>Reports in AMOSS and template ASQ results </a:t>
            </a:r>
            <a:r>
              <a:rPr lang="en-US" dirty="0" err="1"/>
              <a:t>Powerpoint</a:t>
            </a:r>
            <a:endParaRPr lang="en-US" dirty="0"/>
          </a:p>
        </p:txBody>
      </p:sp>
    </p:spTree>
    <p:extLst>
      <p:ext uri="{BB962C8B-B14F-4D97-AF65-F5344CB8AC3E}">
        <p14:creationId xmlns:p14="http://schemas.microsoft.com/office/powerpoint/2010/main" val="2247050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dirty="0"/>
              <a:t>What we’re envisioning for AMOSS:</a:t>
            </a:r>
          </a:p>
        </p:txBody>
      </p:sp>
      <p:sp>
        <p:nvSpPr>
          <p:cNvPr id="47107" name="Content Placeholder 2">
            <a:extLst>
              <a:ext uri="{FF2B5EF4-FFF2-40B4-BE49-F238E27FC236}">
                <a16:creationId xmlns:a16="http://schemas.microsoft.com/office/drawing/2014/main" id="{BEF8997A-4D7B-4D01-A478-4DD6EDD9E5F6}"/>
              </a:ext>
            </a:extLst>
          </p:cNvPr>
          <p:cNvSpPr>
            <a:spLocks noGrp="1"/>
          </p:cNvSpPr>
          <p:nvPr>
            <p:ph idx="1"/>
          </p:nvPr>
        </p:nvSpPr>
        <p:spPr>
          <a:xfrm>
            <a:off x="838200" y="1825625"/>
            <a:ext cx="10515600" cy="4308475"/>
          </a:xfrm>
        </p:spPr>
        <p:txBody>
          <a:bodyPr>
            <a:normAutofit fontScale="92500"/>
          </a:bodyPr>
          <a:lstStyle/>
          <a:p>
            <a:pPr>
              <a:lnSpc>
                <a:spcPct val="120000"/>
              </a:lnSpc>
              <a:defRPr/>
            </a:pPr>
            <a:r>
              <a:rPr lang="en-US" altLang="en-US" dirty="0"/>
              <a:t> Building and district participation rates: </a:t>
            </a:r>
          </a:p>
          <a:p>
            <a:pPr lvl="1">
              <a:lnSpc>
                <a:spcPct val="120000"/>
              </a:lnSpc>
              <a:defRPr/>
            </a:pPr>
            <a:r>
              <a:rPr lang="en-US" altLang="en-US" dirty="0"/>
              <a:t>Count of total kindergarten students enrolled</a:t>
            </a:r>
          </a:p>
          <a:p>
            <a:pPr lvl="1">
              <a:lnSpc>
                <a:spcPct val="120000"/>
              </a:lnSpc>
              <a:defRPr/>
            </a:pPr>
            <a:r>
              <a:rPr lang="en-US" altLang="en-US" dirty="0"/>
              <a:t>Count of kindergarten students exempt (child older than age cutoff or determined screening was inappropriate)</a:t>
            </a:r>
          </a:p>
          <a:p>
            <a:pPr lvl="1">
              <a:lnSpc>
                <a:spcPct val="120000"/>
              </a:lnSpc>
              <a:defRPr/>
            </a:pPr>
            <a:r>
              <a:rPr lang="en-US" altLang="en-US" dirty="0"/>
              <a:t>Number and percentage with complete ASQ-3, complete ASQ:SE-2, and both</a:t>
            </a:r>
          </a:p>
          <a:p>
            <a:pPr>
              <a:lnSpc>
                <a:spcPct val="120000"/>
              </a:lnSpc>
              <a:defRPr/>
            </a:pPr>
            <a:r>
              <a:rPr lang="en-US" altLang="en-US" dirty="0"/>
              <a:t>Child-level participation list</a:t>
            </a:r>
          </a:p>
          <a:p>
            <a:pPr>
              <a:lnSpc>
                <a:spcPct val="120000"/>
              </a:lnSpc>
              <a:defRPr/>
            </a:pPr>
            <a:r>
              <a:rPr lang="en-US" altLang="en-US" dirty="0"/>
              <a:t>Building and district aggregate Kindergarten results</a:t>
            </a:r>
          </a:p>
          <a:p>
            <a:pPr>
              <a:lnSpc>
                <a:spcPct val="120000"/>
              </a:lnSpc>
              <a:defRPr/>
            </a:pPr>
            <a:r>
              <a:rPr lang="en-US" altLang="en-US" dirty="0"/>
              <a:t>Reports would not be available until December/January timeframe</a:t>
            </a:r>
          </a:p>
          <a:p>
            <a:pPr>
              <a:lnSpc>
                <a:spcPct val="120000"/>
              </a:lnSpc>
              <a:defRPr/>
            </a:pPr>
            <a:endParaRPr lang="en-US" altLang="en-US" sz="2400" dirty="0"/>
          </a:p>
        </p:txBody>
      </p:sp>
    </p:spTree>
    <p:extLst>
      <p:ext uri="{BB962C8B-B14F-4D97-AF65-F5344CB8AC3E}">
        <p14:creationId xmlns:p14="http://schemas.microsoft.com/office/powerpoint/2010/main" val="1689494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a:bodyPr>
          <a:lstStyle/>
          <a:p>
            <a:r>
              <a:rPr lang="en-US" altLang="en-US" dirty="0"/>
              <a:t>ASQ-3 and ASQ:SE-2 Results, All Ages</a:t>
            </a:r>
            <a:br>
              <a:rPr lang="en-US" altLang="en-US" dirty="0"/>
            </a:br>
            <a:r>
              <a:rPr lang="en-US" altLang="en-US" dirty="0"/>
              <a:t>January 1 to Dec 31, 2022</a:t>
            </a:r>
          </a:p>
        </p:txBody>
      </p:sp>
      <p:graphicFrame>
        <p:nvGraphicFramePr>
          <p:cNvPr id="6" name="Content Placeholder 5">
            <a:extLst>
              <a:ext uri="{FF2B5EF4-FFF2-40B4-BE49-F238E27FC236}">
                <a16:creationId xmlns:a16="http://schemas.microsoft.com/office/drawing/2014/main" id="{CDC743F2-8140-4057-BCA2-F46F72482073}"/>
              </a:ext>
            </a:extLst>
          </p:cNvPr>
          <p:cNvGraphicFramePr>
            <a:graphicFrameLocks noGrp="1"/>
          </p:cNvGraphicFramePr>
          <p:nvPr>
            <p:ph idx="1"/>
          </p:nvPr>
        </p:nvGraphicFramePr>
        <p:xfrm>
          <a:off x="150607" y="1661604"/>
          <a:ext cx="11811897" cy="45132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37831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952B8-2F74-8CB5-1806-6E97C7F76E33}"/>
              </a:ext>
            </a:extLst>
          </p:cNvPr>
          <p:cNvSpPr>
            <a:spLocks noGrp="1"/>
          </p:cNvSpPr>
          <p:nvPr>
            <p:ph type="title"/>
          </p:nvPr>
        </p:nvSpPr>
        <p:spPr/>
        <p:txBody>
          <a:bodyPr/>
          <a:lstStyle/>
          <a:p>
            <a:r>
              <a:rPr lang="en-US" altLang="en-US" dirty="0"/>
              <a:t>ASQ-3 and ASQ:SE-2 Results, All Ages</a:t>
            </a:r>
            <a:br>
              <a:rPr lang="en-US" altLang="en-US" dirty="0"/>
            </a:br>
            <a:r>
              <a:rPr lang="en-US" altLang="en-US" dirty="0"/>
              <a:t>January 1 to Dec 31, 2022</a:t>
            </a:r>
            <a:endParaRPr lang="en-US" dirty="0"/>
          </a:p>
        </p:txBody>
      </p:sp>
      <p:graphicFrame>
        <p:nvGraphicFramePr>
          <p:cNvPr id="9" name="Content Placeholder 8">
            <a:extLst>
              <a:ext uri="{FF2B5EF4-FFF2-40B4-BE49-F238E27FC236}">
                <a16:creationId xmlns:a16="http://schemas.microsoft.com/office/drawing/2014/main" id="{CDC0976A-7332-79B8-2B8A-7CD96139CEE5}"/>
              </a:ext>
            </a:extLst>
          </p:cNvPr>
          <p:cNvGraphicFramePr>
            <a:graphicFrameLocks noGrp="1"/>
          </p:cNvGraphicFramePr>
          <p:nvPr>
            <p:ph idx="1"/>
          </p:nvPr>
        </p:nvGraphicFramePr>
        <p:xfrm>
          <a:off x="150607" y="1613648"/>
          <a:ext cx="11811897" cy="45633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76624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AADD7F-4681-4639-988D-EBE6F0A0B73C}"/>
              </a:ext>
            </a:extLst>
          </p:cNvPr>
          <p:cNvSpPr>
            <a:spLocks noGrp="1"/>
          </p:cNvSpPr>
          <p:nvPr>
            <p:ph type="title"/>
          </p:nvPr>
        </p:nvSpPr>
        <p:spPr>
          <a:xfrm>
            <a:off x="838200" y="2766219"/>
            <a:ext cx="10515600" cy="1325563"/>
          </a:xfrm>
        </p:spPr>
        <p:txBody>
          <a:bodyPr>
            <a:normAutofit fontScale="90000"/>
          </a:bodyPr>
          <a:lstStyle/>
          <a:p>
            <a:r>
              <a:rPr lang="en-US" i="1" dirty="0"/>
              <a:t>This PowerPoint template includes aggregate statewide ASQ results (all ages) and instructions to add slides with district-specific results. Email Amanda Petersen (</a:t>
            </a:r>
            <a:r>
              <a:rPr lang="en-US" i="1" dirty="0">
                <a:hlinkClick r:id="rId2">
                  <a:extLst>
                    <a:ext uri="{A12FA001-AC4F-418D-AE19-62706E023703}">
                      <ahyp:hlinkClr xmlns:ahyp="http://schemas.microsoft.com/office/drawing/2018/hyperlinkcolor" val="tx"/>
                    </a:ext>
                  </a:extLst>
                </a:hlinkClick>
              </a:rPr>
              <a:t>apetersen@ksde.org</a:t>
            </a:r>
            <a:r>
              <a:rPr lang="en-US" i="1" dirty="0"/>
              <a:t>) with questions.</a:t>
            </a:r>
          </a:p>
        </p:txBody>
      </p:sp>
    </p:spTree>
    <p:extLst>
      <p:ext uri="{BB962C8B-B14F-4D97-AF65-F5344CB8AC3E}">
        <p14:creationId xmlns:p14="http://schemas.microsoft.com/office/powerpoint/2010/main" val="1536296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i="1" dirty="0"/>
              <a:t>Preparing and pulling data</a:t>
            </a:r>
          </a:p>
        </p:txBody>
      </p:sp>
      <p:sp>
        <p:nvSpPr>
          <p:cNvPr id="47107" name="Content Placeholder 2">
            <a:extLst>
              <a:ext uri="{FF2B5EF4-FFF2-40B4-BE49-F238E27FC236}">
                <a16:creationId xmlns:a16="http://schemas.microsoft.com/office/drawing/2014/main" id="{BEF8997A-4D7B-4D01-A478-4DD6EDD9E5F6}"/>
              </a:ext>
            </a:extLst>
          </p:cNvPr>
          <p:cNvSpPr>
            <a:spLocks noGrp="1"/>
          </p:cNvSpPr>
          <p:nvPr>
            <p:ph idx="1"/>
          </p:nvPr>
        </p:nvSpPr>
        <p:spPr>
          <a:xfrm>
            <a:off x="838200" y="1825625"/>
            <a:ext cx="10515600" cy="4308475"/>
          </a:xfrm>
        </p:spPr>
        <p:txBody>
          <a:bodyPr>
            <a:normAutofit/>
          </a:bodyPr>
          <a:lstStyle/>
          <a:p>
            <a:pPr>
              <a:lnSpc>
                <a:spcPct val="120000"/>
              </a:lnSpc>
              <a:defRPr/>
            </a:pPr>
            <a:r>
              <a:rPr lang="en-US" altLang="en-US" sz="2600" i="1" dirty="0"/>
              <a:t>At the state level, we created the charts in this PowerPoint using the </a:t>
            </a:r>
            <a:r>
              <a:rPr lang="en-US" altLang="en-US" sz="2600" b="1" i="1" dirty="0"/>
              <a:t>“ASQ-3 Aggregate Results, by Category” </a:t>
            </a:r>
            <a:r>
              <a:rPr lang="en-US" altLang="en-US" sz="2600" i="1" dirty="0"/>
              <a:t>and the </a:t>
            </a:r>
            <a:r>
              <a:rPr lang="en-US" altLang="en-US" sz="2600" b="1" i="1" dirty="0"/>
              <a:t>“ASQ:SE-2 Aggregate Results”</a:t>
            </a:r>
            <a:r>
              <a:rPr lang="en-US" altLang="en-US" sz="2600" i="1" dirty="0"/>
              <a:t> reports. We have also recreated these reports using a  cleaned, analyzed dataset that includes only kindergarten data with one screening per child. </a:t>
            </a:r>
          </a:p>
          <a:p>
            <a:pPr>
              <a:lnSpc>
                <a:spcPct val="120000"/>
              </a:lnSpc>
              <a:defRPr/>
            </a:pPr>
            <a:r>
              <a:rPr lang="en-US" altLang="en-US" sz="2600" i="1" dirty="0"/>
              <a:t>Make sure that ASQ data is finalized – all pending Family Access screenings are accepted and all “in progress” paper screenings are finalized – before running reports. </a:t>
            </a:r>
          </a:p>
          <a:p>
            <a:pPr marL="0" indent="0">
              <a:lnSpc>
                <a:spcPct val="120000"/>
              </a:lnSpc>
              <a:buNone/>
              <a:defRPr/>
            </a:pPr>
            <a:endParaRPr lang="en-US" altLang="en-US" sz="2400" dirty="0"/>
          </a:p>
        </p:txBody>
      </p:sp>
    </p:spTree>
    <p:extLst>
      <p:ext uri="{BB962C8B-B14F-4D97-AF65-F5344CB8AC3E}">
        <p14:creationId xmlns:p14="http://schemas.microsoft.com/office/powerpoint/2010/main" val="2306524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i="1" dirty="0"/>
              <a:t>Format data in Excel as follows:</a:t>
            </a:r>
          </a:p>
        </p:txBody>
      </p:sp>
      <p:graphicFrame>
        <p:nvGraphicFramePr>
          <p:cNvPr id="4" name="Table 3">
            <a:extLst>
              <a:ext uri="{FF2B5EF4-FFF2-40B4-BE49-F238E27FC236}">
                <a16:creationId xmlns:a16="http://schemas.microsoft.com/office/drawing/2014/main" id="{A6A426FE-32CD-EBD4-788C-D8488729C91E}"/>
              </a:ext>
            </a:extLst>
          </p:cNvPr>
          <p:cNvGraphicFramePr>
            <a:graphicFrameLocks noGrp="1"/>
          </p:cNvGraphicFramePr>
          <p:nvPr/>
        </p:nvGraphicFramePr>
        <p:xfrm>
          <a:off x="195648" y="1396588"/>
          <a:ext cx="11800703" cy="4831016"/>
        </p:xfrm>
        <a:graphic>
          <a:graphicData uri="http://schemas.openxmlformats.org/drawingml/2006/table">
            <a:tbl>
              <a:tblPr firstRow="1" bandRow="1">
                <a:tableStyleId>{9D7B26C5-4107-4FEC-AEDC-1716B250A1EF}</a:tableStyleId>
              </a:tblPr>
              <a:tblGrid>
                <a:gridCol w="1324233">
                  <a:extLst>
                    <a:ext uri="{9D8B030D-6E8A-4147-A177-3AD203B41FA5}">
                      <a16:colId xmlns:a16="http://schemas.microsoft.com/office/drawing/2014/main" val="587280606"/>
                    </a:ext>
                  </a:extLst>
                </a:gridCol>
                <a:gridCol w="1966909">
                  <a:extLst>
                    <a:ext uri="{9D8B030D-6E8A-4147-A177-3AD203B41FA5}">
                      <a16:colId xmlns:a16="http://schemas.microsoft.com/office/drawing/2014/main" val="1645793971"/>
                    </a:ext>
                  </a:extLst>
                </a:gridCol>
                <a:gridCol w="1172847">
                  <a:extLst>
                    <a:ext uri="{9D8B030D-6E8A-4147-A177-3AD203B41FA5}">
                      <a16:colId xmlns:a16="http://schemas.microsoft.com/office/drawing/2014/main" val="3748333743"/>
                    </a:ext>
                  </a:extLst>
                </a:gridCol>
                <a:gridCol w="942544">
                  <a:extLst>
                    <a:ext uri="{9D8B030D-6E8A-4147-A177-3AD203B41FA5}">
                      <a16:colId xmlns:a16="http://schemas.microsoft.com/office/drawing/2014/main" val="4002036482"/>
                    </a:ext>
                  </a:extLst>
                </a:gridCol>
                <a:gridCol w="886787">
                  <a:extLst>
                    <a:ext uri="{9D8B030D-6E8A-4147-A177-3AD203B41FA5}">
                      <a16:colId xmlns:a16="http://schemas.microsoft.com/office/drawing/2014/main" val="2125416750"/>
                    </a:ext>
                  </a:extLst>
                </a:gridCol>
                <a:gridCol w="663271">
                  <a:extLst>
                    <a:ext uri="{9D8B030D-6E8A-4147-A177-3AD203B41FA5}">
                      <a16:colId xmlns:a16="http://schemas.microsoft.com/office/drawing/2014/main" val="1231111636"/>
                    </a:ext>
                  </a:extLst>
                </a:gridCol>
                <a:gridCol w="1824965">
                  <a:extLst>
                    <a:ext uri="{9D8B030D-6E8A-4147-A177-3AD203B41FA5}">
                      <a16:colId xmlns:a16="http://schemas.microsoft.com/office/drawing/2014/main" val="1114237546"/>
                    </a:ext>
                  </a:extLst>
                </a:gridCol>
                <a:gridCol w="1337694">
                  <a:extLst>
                    <a:ext uri="{9D8B030D-6E8A-4147-A177-3AD203B41FA5}">
                      <a16:colId xmlns:a16="http://schemas.microsoft.com/office/drawing/2014/main" val="56613256"/>
                    </a:ext>
                  </a:extLst>
                </a:gridCol>
                <a:gridCol w="1172847">
                  <a:extLst>
                    <a:ext uri="{9D8B030D-6E8A-4147-A177-3AD203B41FA5}">
                      <a16:colId xmlns:a16="http://schemas.microsoft.com/office/drawing/2014/main" val="3191069726"/>
                    </a:ext>
                  </a:extLst>
                </a:gridCol>
                <a:gridCol w="508606">
                  <a:extLst>
                    <a:ext uri="{9D8B030D-6E8A-4147-A177-3AD203B41FA5}">
                      <a16:colId xmlns:a16="http://schemas.microsoft.com/office/drawing/2014/main" val="944100945"/>
                    </a:ext>
                  </a:extLst>
                </a:gridCol>
              </a:tblGrid>
              <a:tr h="921487">
                <a:tc>
                  <a:txBody>
                    <a:bodyPr/>
                    <a:lstStyle/>
                    <a:p>
                      <a:pPr algn="ctr" fontAlgn="b"/>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Met benchmarks </a:t>
                      </a:r>
                      <a:r>
                        <a:rPr lang="en-US" sz="1400" u="none" strike="noStrike" dirty="0">
                          <a:effectLst/>
                        </a:rPr>
                        <a:t>(Above Cutoff ASQ-3 /Below Cutoff ASQ:SE-2)</a:t>
                      </a:r>
                      <a:endParaRPr lang="en-US" sz="1600" b="0" i="0" u="none" strike="noStrike" dirty="0">
                        <a:solidFill>
                          <a:srgbClr val="000000"/>
                        </a:solidFill>
                        <a:effectLst/>
                        <a:latin typeface="Calibri" panose="020F0502020204030204" pitchFamily="34" charset="0"/>
                      </a:endParaRPr>
                    </a:p>
                  </a:txBody>
                  <a:tcPr marL="10753" marR="10753" marT="10753" marB="0" anchor="ctr"/>
                </a:tc>
                <a:tc>
                  <a:txBody>
                    <a:bodyPr/>
                    <a:lstStyle/>
                    <a:p>
                      <a:pPr algn="ctr" fontAlgn="b"/>
                      <a:r>
                        <a:rPr lang="en-US" sz="1600" u="none" strike="noStrike" dirty="0">
                          <a:effectLst/>
                        </a:rPr>
                        <a:t>Monitoring</a:t>
                      </a:r>
                      <a:endParaRPr lang="en-US" sz="1600" b="0" i="0" u="none" strike="noStrike" dirty="0">
                        <a:solidFill>
                          <a:srgbClr val="000000"/>
                        </a:solidFill>
                        <a:effectLst/>
                        <a:latin typeface="Calibri" panose="020F0502020204030204" pitchFamily="34" charset="0"/>
                      </a:endParaRPr>
                    </a:p>
                  </a:txBody>
                  <a:tcPr marL="10753" marR="10753" marT="10753" marB="0" anchor="ctr"/>
                </a:tc>
                <a:tc>
                  <a:txBody>
                    <a:bodyPr/>
                    <a:lstStyle/>
                    <a:p>
                      <a:pPr algn="ctr" fontAlgn="b"/>
                      <a:r>
                        <a:rPr lang="en-US" sz="1600" u="none" strike="noStrike" dirty="0">
                          <a:effectLst/>
                        </a:rPr>
                        <a:t>At-risk</a:t>
                      </a:r>
                      <a:endParaRPr lang="en-US" sz="1600" b="0" i="0" u="none" strike="noStrike" dirty="0">
                        <a:solidFill>
                          <a:srgbClr val="000000"/>
                        </a:solidFill>
                        <a:effectLst/>
                        <a:latin typeface="Calibri" panose="020F0502020204030204" pitchFamily="34" charset="0"/>
                      </a:endParaRPr>
                    </a:p>
                  </a:txBody>
                  <a:tcPr marL="10753" marR="10753" marT="10753" marB="0" anchor="ctr"/>
                </a:tc>
                <a:tc>
                  <a:txBody>
                    <a:bodyPr/>
                    <a:lstStyle/>
                    <a:p>
                      <a:pPr algn="ctr" fontAlgn="b"/>
                      <a:r>
                        <a:rPr lang="en-US" sz="1600" u="none" strike="noStrike" dirty="0">
                          <a:effectLst/>
                        </a:rPr>
                        <a:t>Total </a:t>
                      </a:r>
                      <a:r>
                        <a:rPr lang="en-US" sz="1400" u="none" strike="noStrike" dirty="0">
                          <a:effectLst/>
                        </a:rPr>
                        <a:t>(SUM of the three columns)</a:t>
                      </a:r>
                      <a:endParaRPr lang="en-US" sz="1600" b="0" i="0" u="none" strike="noStrike" dirty="0">
                        <a:solidFill>
                          <a:srgbClr val="000000"/>
                        </a:solidFill>
                        <a:effectLst/>
                        <a:latin typeface="Calibri" panose="020F0502020204030204" pitchFamily="34" charset="0"/>
                      </a:endParaRPr>
                    </a:p>
                  </a:txBody>
                  <a:tcPr marL="10753" marR="10753" marT="10753" marB="0" anchor="ctr"/>
                </a:tc>
                <a:tc>
                  <a:txBody>
                    <a:bodyPr/>
                    <a:lstStyle/>
                    <a:p>
                      <a:pPr algn="ctr" fontAlgn="b"/>
                      <a:endParaRPr lang="en-US" sz="1600" b="0" i="0" u="none" strike="noStrike">
                        <a:solidFill>
                          <a:srgbClr val="000000"/>
                        </a:solidFill>
                        <a:effectLst/>
                        <a:latin typeface="Calibri" panose="020F0502020204030204" pitchFamily="34" charset="0"/>
                      </a:endParaRPr>
                    </a:p>
                  </a:txBody>
                  <a:tcPr marL="10753" marR="10753" marT="10753" marB="0" anchor="ctr"/>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10753" marR="10753" marT="10753" marB="0" anchor="ctr"/>
                </a:tc>
                <a:tc>
                  <a:txBody>
                    <a:bodyPr/>
                    <a:lstStyle/>
                    <a:p>
                      <a:pPr algn="ctr" fontAlgn="b"/>
                      <a:r>
                        <a:rPr lang="en-US" sz="1600" u="none" strike="noStrike" dirty="0">
                          <a:effectLst/>
                        </a:rPr>
                        <a:t>Met benchmarks</a:t>
                      </a:r>
                      <a:endParaRPr lang="en-US" sz="1600" b="0" i="0" u="none" strike="noStrike" dirty="0">
                        <a:solidFill>
                          <a:srgbClr val="000000"/>
                        </a:solidFill>
                        <a:effectLst/>
                        <a:latin typeface="Calibri" panose="020F0502020204030204" pitchFamily="34" charset="0"/>
                      </a:endParaRPr>
                    </a:p>
                  </a:txBody>
                  <a:tcPr marL="10753" marR="10753" marT="10753" marB="0" anchor="ctr"/>
                </a:tc>
                <a:tc>
                  <a:txBody>
                    <a:bodyPr/>
                    <a:lstStyle/>
                    <a:p>
                      <a:pPr algn="ctr" fontAlgn="b"/>
                      <a:r>
                        <a:rPr lang="en-US" sz="1600" u="none" strike="noStrike" dirty="0">
                          <a:effectLst/>
                        </a:rPr>
                        <a:t>Monitoring</a:t>
                      </a:r>
                      <a:endParaRPr lang="en-US" sz="1600" b="0" i="0" u="none" strike="noStrike" dirty="0">
                        <a:solidFill>
                          <a:srgbClr val="000000"/>
                        </a:solidFill>
                        <a:effectLst/>
                        <a:latin typeface="Calibri" panose="020F0502020204030204" pitchFamily="34" charset="0"/>
                      </a:endParaRPr>
                    </a:p>
                  </a:txBody>
                  <a:tcPr marL="10753" marR="10753" marT="10753" marB="0" anchor="ctr"/>
                </a:tc>
                <a:tc>
                  <a:txBody>
                    <a:bodyPr/>
                    <a:lstStyle/>
                    <a:p>
                      <a:pPr algn="ctr" fontAlgn="b"/>
                      <a:r>
                        <a:rPr lang="en-US" sz="1600" u="none" strike="noStrike" dirty="0">
                          <a:effectLst/>
                        </a:rPr>
                        <a:t>At-risk</a:t>
                      </a:r>
                      <a:endParaRPr lang="en-US" sz="1600" b="0" i="0" u="none" strike="noStrike" dirty="0">
                        <a:solidFill>
                          <a:srgbClr val="000000"/>
                        </a:solidFill>
                        <a:effectLst/>
                        <a:latin typeface="Calibri" panose="020F0502020204030204" pitchFamily="34" charset="0"/>
                      </a:endParaRPr>
                    </a:p>
                  </a:txBody>
                  <a:tcPr marL="10753" marR="10753" marT="10753" marB="0" anchor="ctr"/>
                </a:tc>
                <a:extLst>
                  <a:ext uri="{0D108BD9-81ED-4DB2-BD59-A6C34878D82A}">
                    <a16:rowId xmlns:a16="http://schemas.microsoft.com/office/drawing/2014/main" val="1920628226"/>
                  </a:ext>
                </a:extLst>
              </a:tr>
              <a:tr h="536336">
                <a:tc>
                  <a:txBody>
                    <a:bodyPr/>
                    <a:lstStyle/>
                    <a:p>
                      <a:pPr algn="ctr" fontAlgn="b"/>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10753" marR="10753" marT="10753" marB="0" anchor="b"/>
                </a:tc>
                <a:tc gridSpan="5">
                  <a:txBody>
                    <a:bodyPr/>
                    <a:lstStyle/>
                    <a:p>
                      <a:pPr algn="ctr" fontAlgn="b"/>
                      <a:r>
                        <a:rPr lang="en-US" sz="1600" b="1" i="1" u="none" strike="noStrike" dirty="0">
                          <a:solidFill>
                            <a:schemeClr val="accent5"/>
                          </a:solidFill>
                          <a:effectLst/>
                          <a:latin typeface="+mn-lt"/>
                        </a:rPr>
                        <a:t>For these cells, each percentage is a formula – using the numbers to the left, divide the category “met benchmarks” by the total for that domain. </a:t>
                      </a:r>
                    </a:p>
                  </a:txBody>
                  <a:tcPr marL="10753" marR="10753" marT="10753" marB="0" anchor="b"/>
                </a:tc>
                <a:tc hMerge="1">
                  <a:txBody>
                    <a:bodyPr/>
                    <a:lstStyle/>
                    <a:p>
                      <a:pPr algn="ctr" fontAlgn="b"/>
                      <a:r>
                        <a:rPr lang="en-US" sz="1400" b="1" i="1" u="none" strike="noStrike" dirty="0">
                          <a:solidFill>
                            <a:schemeClr val="accent5"/>
                          </a:solidFill>
                          <a:effectLst/>
                          <a:latin typeface="+mn-lt"/>
                        </a:rPr>
                        <a:t>For these cells, each percentage is a formula – using the numbers to the left, divide the category “met benchmarks” by the total for that domain. </a:t>
                      </a:r>
                    </a:p>
                  </a:txBody>
                  <a:tcPr marL="10753" marR="10753" marT="10753" marB="0" anchor="b"/>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10753" marR="10753" marT="10753" marB="0" anchor="b"/>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10753" marR="10753" marT="10753" marB="0" anchor="b"/>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10753" marR="10753" marT="10753" marB="0" anchor="b"/>
                </a:tc>
                <a:extLst>
                  <a:ext uri="{0D108BD9-81ED-4DB2-BD59-A6C34878D82A}">
                    <a16:rowId xmlns:a16="http://schemas.microsoft.com/office/drawing/2014/main" val="1511140187"/>
                  </a:ext>
                </a:extLst>
              </a:tr>
              <a:tr h="527876">
                <a:tc>
                  <a:txBody>
                    <a:bodyPr/>
                    <a:lstStyle/>
                    <a:p>
                      <a:pPr algn="ctr" fontAlgn="b"/>
                      <a:r>
                        <a:rPr lang="en-US" sz="1400" b="1" u="none" strike="noStrike" dirty="0">
                          <a:effectLst/>
                        </a:rPr>
                        <a:t>ASQ:SE-2 Social-Emotional</a:t>
                      </a:r>
                      <a:endParaRPr lang="en-US" sz="1400" b="1"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                       7,669 </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               752 </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              520 </a:t>
                      </a:r>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       8,941 </a:t>
                      </a:r>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400" b="1" u="none" strike="noStrike" dirty="0">
                          <a:effectLst/>
                        </a:rPr>
                        <a:t>ASQ:SE-2 Social-Emotional</a:t>
                      </a:r>
                      <a:endParaRPr lang="en-US" sz="1400" b="1"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86%</a:t>
                      </a:r>
                      <a:endParaRPr lang="en-US" sz="1600" b="0" i="1"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8%</a:t>
                      </a:r>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10753" marR="10753" marT="10753" marB="0" anchor="b"/>
                </a:tc>
                <a:extLst>
                  <a:ext uri="{0D108BD9-81ED-4DB2-BD59-A6C34878D82A}">
                    <a16:rowId xmlns:a16="http://schemas.microsoft.com/office/drawing/2014/main" val="3738214877"/>
                  </a:ext>
                </a:extLst>
              </a:tr>
              <a:tr h="527876">
                <a:tc>
                  <a:txBody>
                    <a:bodyPr/>
                    <a:lstStyle/>
                    <a:p>
                      <a:pPr algn="ctr" fontAlgn="b"/>
                      <a:r>
                        <a:rPr lang="en-US" sz="1400" b="1" u="none" strike="noStrike" dirty="0">
                          <a:effectLst/>
                        </a:rPr>
                        <a:t>Personal-Social</a:t>
                      </a:r>
                      <a:endParaRPr lang="en-US" sz="1400" b="1"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                    12,128 </a:t>
                      </a:r>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           1,382 </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              814 </a:t>
                      </a:r>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     14,324 </a:t>
                      </a:r>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400" b="1" u="none" strike="noStrike" dirty="0">
                          <a:effectLst/>
                        </a:rPr>
                        <a:t>Personal-Social</a:t>
                      </a:r>
                      <a:endParaRPr lang="en-US" sz="1400" b="1"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85%</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10%</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10753" marR="10753" marT="10753" marB="0" anchor="b"/>
                </a:tc>
                <a:extLst>
                  <a:ext uri="{0D108BD9-81ED-4DB2-BD59-A6C34878D82A}">
                    <a16:rowId xmlns:a16="http://schemas.microsoft.com/office/drawing/2014/main" val="1389566743"/>
                  </a:ext>
                </a:extLst>
              </a:tr>
              <a:tr h="527876">
                <a:tc>
                  <a:txBody>
                    <a:bodyPr/>
                    <a:lstStyle/>
                    <a:p>
                      <a:pPr algn="ctr" fontAlgn="b"/>
                      <a:r>
                        <a:rPr lang="en-US" sz="1400" b="1" u="none" strike="noStrike" dirty="0">
                          <a:effectLst/>
                        </a:rPr>
                        <a:t>Problem Solving</a:t>
                      </a:r>
                      <a:endParaRPr lang="en-US" sz="1400" b="1"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                    12,285 </a:t>
                      </a:r>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           1,234 </a:t>
                      </a:r>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              795 </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     14,314 </a:t>
                      </a:r>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400" b="1" u="none" strike="noStrike" dirty="0">
                          <a:effectLst/>
                        </a:rPr>
                        <a:t>Problem Solving</a:t>
                      </a:r>
                      <a:endParaRPr lang="en-US" sz="1400" b="1"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86%</a:t>
                      </a:r>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9%</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10753" marR="10753" marT="10753" marB="0" anchor="b"/>
                </a:tc>
                <a:extLst>
                  <a:ext uri="{0D108BD9-81ED-4DB2-BD59-A6C34878D82A}">
                    <a16:rowId xmlns:a16="http://schemas.microsoft.com/office/drawing/2014/main" val="3879438981"/>
                  </a:ext>
                </a:extLst>
              </a:tr>
              <a:tr h="527876">
                <a:tc>
                  <a:txBody>
                    <a:bodyPr/>
                    <a:lstStyle/>
                    <a:p>
                      <a:pPr algn="ctr" fontAlgn="b"/>
                      <a:r>
                        <a:rPr lang="en-US" sz="1400" b="1" u="none" strike="noStrike" dirty="0">
                          <a:effectLst/>
                        </a:rPr>
                        <a:t>Fine Motor</a:t>
                      </a:r>
                      <a:endParaRPr lang="en-US" sz="1400" b="1"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                    11,350 </a:t>
                      </a:r>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           1,761 </a:t>
                      </a:r>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           1,201 </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     14,312 </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400" b="1" u="none" strike="noStrike" dirty="0">
                          <a:effectLst/>
                        </a:rPr>
                        <a:t>Fine Motor</a:t>
                      </a:r>
                      <a:endParaRPr lang="en-US" sz="1400" b="1"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79%</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12%</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8%</a:t>
                      </a:r>
                      <a:endParaRPr lang="en-US" sz="1600" b="0" i="0" u="none" strike="noStrike">
                        <a:solidFill>
                          <a:srgbClr val="000000"/>
                        </a:solidFill>
                        <a:effectLst/>
                        <a:latin typeface="Calibri" panose="020F0502020204030204" pitchFamily="34" charset="0"/>
                      </a:endParaRPr>
                    </a:p>
                  </a:txBody>
                  <a:tcPr marL="10753" marR="10753" marT="10753" marB="0" anchor="b"/>
                </a:tc>
                <a:extLst>
                  <a:ext uri="{0D108BD9-81ED-4DB2-BD59-A6C34878D82A}">
                    <a16:rowId xmlns:a16="http://schemas.microsoft.com/office/drawing/2014/main" val="2341057988"/>
                  </a:ext>
                </a:extLst>
              </a:tr>
              <a:tr h="527876">
                <a:tc>
                  <a:txBody>
                    <a:bodyPr/>
                    <a:lstStyle/>
                    <a:p>
                      <a:pPr algn="ctr" fontAlgn="b"/>
                      <a:r>
                        <a:rPr lang="en-US" sz="1400" b="1" u="none" strike="noStrike" dirty="0">
                          <a:effectLst/>
                        </a:rPr>
                        <a:t>Gross Motor</a:t>
                      </a:r>
                      <a:endParaRPr lang="en-US" sz="1400" b="1"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                    12,321 </a:t>
                      </a:r>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           1,184 </a:t>
                      </a:r>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              790 </a:t>
                      </a:r>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     14,295 </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400" b="1" u="none" strike="noStrike" dirty="0">
                          <a:effectLst/>
                        </a:rPr>
                        <a:t>Gross Motor</a:t>
                      </a:r>
                      <a:endParaRPr lang="en-US" sz="1400" b="1"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86%</a:t>
                      </a:r>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8%</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10753" marR="10753" marT="10753" marB="0" anchor="b"/>
                </a:tc>
                <a:extLst>
                  <a:ext uri="{0D108BD9-81ED-4DB2-BD59-A6C34878D82A}">
                    <a16:rowId xmlns:a16="http://schemas.microsoft.com/office/drawing/2014/main" val="1698789631"/>
                  </a:ext>
                </a:extLst>
              </a:tr>
              <a:tr h="527876">
                <a:tc>
                  <a:txBody>
                    <a:bodyPr/>
                    <a:lstStyle/>
                    <a:p>
                      <a:pPr algn="ctr" fontAlgn="b"/>
                      <a:r>
                        <a:rPr lang="en-US" sz="1400" b="1" u="none" strike="noStrike" dirty="0">
                          <a:effectLst/>
                        </a:rPr>
                        <a:t>Communication</a:t>
                      </a:r>
                      <a:endParaRPr lang="en-US" sz="1400" b="1"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                    12,044 </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           1,223 </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           1,051 </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     14,318 </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400" b="1" u="none" strike="noStrike" dirty="0">
                          <a:effectLst/>
                        </a:rPr>
                        <a:t>Communication</a:t>
                      </a:r>
                      <a:endParaRPr lang="en-US" sz="1400" b="1"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84%</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9%</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7%</a:t>
                      </a:r>
                      <a:endParaRPr lang="en-US" sz="1600" b="0" i="0" u="none" strike="noStrike" dirty="0">
                        <a:solidFill>
                          <a:srgbClr val="000000"/>
                        </a:solidFill>
                        <a:effectLst/>
                        <a:latin typeface="Calibri" panose="020F0502020204030204" pitchFamily="34" charset="0"/>
                      </a:endParaRPr>
                    </a:p>
                  </a:txBody>
                  <a:tcPr marL="10753" marR="10753" marT="10753" marB="0" anchor="b"/>
                </a:tc>
                <a:extLst>
                  <a:ext uri="{0D108BD9-81ED-4DB2-BD59-A6C34878D82A}">
                    <a16:rowId xmlns:a16="http://schemas.microsoft.com/office/drawing/2014/main" val="1503634958"/>
                  </a:ext>
                </a:extLst>
              </a:tr>
            </a:tbl>
          </a:graphicData>
        </a:graphic>
      </p:graphicFrame>
    </p:spTree>
    <p:extLst>
      <p:ext uri="{BB962C8B-B14F-4D97-AF65-F5344CB8AC3E}">
        <p14:creationId xmlns:p14="http://schemas.microsoft.com/office/powerpoint/2010/main" val="3255300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a:bodyPr>
          <a:lstStyle/>
          <a:p>
            <a:r>
              <a:rPr lang="en-US" altLang="en-US" dirty="0"/>
              <a:t>Right-click on the below chart and click “Edit Data” to add district data.</a:t>
            </a:r>
          </a:p>
        </p:txBody>
      </p:sp>
      <p:graphicFrame>
        <p:nvGraphicFramePr>
          <p:cNvPr id="6" name="Content Placeholder 5">
            <a:extLst>
              <a:ext uri="{FF2B5EF4-FFF2-40B4-BE49-F238E27FC236}">
                <a16:creationId xmlns:a16="http://schemas.microsoft.com/office/drawing/2014/main" id="{CDC743F2-8140-4057-BCA2-F46F72482073}"/>
              </a:ext>
            </a:extLst>
          </p:cNvPr>
          <p:cNvGraphicFramePr>
            <a:graphicFrameLocks noGrp="1"/>
          </p:cNvGraphicFramePr>
          <p:nvPr>
            <p:ph idx="1"/>
          </p:nvPr>
        </p:nvGraphicFramePr>
        <p:xfrm>
          <a:off x="150607" y="1661604"/>
          <a:ext cx="11811897" cy="45132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91892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952B8-2F74-8CB5-1806-6E97C7F76E33}"/>
              </a:ext>
            </a:extLst>
          </p:cNvPr>
          <p:cNvSpPr>
            <a:spLocks noGrp="1"/>
          </p:cNvSpPr>
          <p:nvPr>
            <p:ph type="title"/>
          </p:nvPr>
        </p:nvSpPr>
        <p:spPr/>
        <p:txBody>
          <a:bodyPr/>
          <a:lstStyle/>
          <a:p>
            <a:r>
              <a:rPr lang="en-US" altLang="en-US" dirty="0"/>
              <a:t>Right-click on the below chart and click “Edit Data” to add district data.</a:t>
            </a:r>
            <a:endParaRPr lang="en-US" dirty="0"/>
          </a:p>
        </p:txBody>
      </p:sp>
      <p:graphicFrame>
        <p:nvGraphicFramePr>
          <p:cNvPr id="9" name="Content Placeholder 8">
            <a:extLst>
              <a:ext uri="{FF2B5EF4-FFF2-40B4-BE49-F238E27FC236}">
                <a16:creationId xmlns:a16="http://schemas.microsoft.com/office/drawing/2014/main" id="{CDC0976A-7332-79B8-2B8A-7CD96139CEE5}"/>
              </a:ext>
            </a:extLst>
          </p:cNvPr>
          <p:cNvGraphicFramePr>
            <a:graphicFrameLocks noGrp="1"/>
          </p:cNvGraphicFramePr>
          <p:nvPr>
            <p:ph idx="1"/>
          </p:nvPr>
        </p:nvGraphicFramePr>
        <p:xfrm>
          <a:off x="150607" y="1613648"/>
          <a:ext cx="11811897" cy="45633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2250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2F9310-A6B7-C332-AC29-F15EFA44B53D}"/>
              </a:ext>
            </a:extLst>
          </p:cNvPr>
          <p:cNvSpPr>
            <a:spLocks noGrp="1"/>
          </p:cNvSpPr>
          <p:nvPr>
            <p:ph type="title"/>
          </p:nvPr>
        </p:nvSpPr>
        <p:spPr/>
        <p:txBody>
          <a:bodyPr/>
          <a:lstStyle/>
          <a:p>
            <a:r>
              <a:rPr lang="en-US" dirty="0"/>
              <a:t>Dr. Randy Watson</a:t>
            </a:r>
          </a:p>
        </p:txBody>
      </p:sp>
      <p:sp>
        <p:nvSpPr>
          <p:cNvPr id="5" name="Text Placeholder 4">
            <a:extLst>
              <a:ext uri="{FF2B5EF4-FFF2-40B4-BE49-F238E27FC236}">
                <a16:creationId xmlns:a16="http://schemas.microsoft.com/office/drawing/2014/main" id="{6EE699C3-9859-3CD8-471C-674BBDB6AF5F}"/>
              </a:ext>
            </a:extLst>
          </p:cNvPr>
          <p:cNvSpPr>
            <a:spLocks noGrp="1"/>
          </p:cNvSpPr>
          <p:nvPr>
            <p:ph type="body" idx="1"/>
          </p:nvPr>
        </p:nvSpPr>
        <p:spPr/>
        <p:txBody>
          <a:bodyPr/>
          <a:lstStyle/>
          <a:p>
            <a:r>
              <a:rPr lang="en-US" dirty="0"/>
              <a:t>Kansas Commissioner of Education</a:t>
            </a:r>
          </a:p>
        </p:txBody>
      </p:sp>
    </p:spTree>
    <p:extLst>
      <p:ext uri="{BB962C8B-B14F-4D97-AF65-F5344CB8AC3E}">
        <p14:creationId xmlns:p14="http://schemas.microsoft.com/office/powerpoint/2010/main" val="645110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dirty="0"/>
              <a:t>Share your thoughts:</a:t>
            </a:r>
          </a:p>
        </p:txBody>
      </p:sp>
      <p:sp>
        <p:nvSpPr>
          <p:cNvPr id="47107" name="Content Placeholder 2">
            <a:extLst>
              <a:ext uri="{FF2B5EF4-FFF2-40B4-BE49-F238E27FC236}">
                <a16:creationId xmlns:a16="http://schemas.microsoft.com/office/drawing/2014/main" id="{BEF8997A-4D7B-4D01-A478-4DD6EDD9E5F6}"/>
              </a:ext>
            </a:extLst>
          </p:cNvPr>
          <p:cNvSpPr>
            <a:spLocks noGrp="1"/>
          </p:cNvSpPr>
          <p:nvPr>
            <p:ph idx="1"/>
          </p:nvPr>
        </p:nvSpPr>
        <p:spPr>
          <a:xfrm>
            <a:off x="838200" y="1825625"/>
            <a:ext cx="10515600" cy="4308475"/>
          </a:xfrm>
        </p:spPr>
        <p:txBody>
          <a:bodyPr>
            <a:normAutofit/>
          </a:bodyPr>
          <a:lstStyle/>
          <a:p>
            <a:pPr>
              <a:lnSpc>
                <a:spcPct val="120000"/>
              </a:lnSpc>
              <a:defRPr/>
            </a:pPr>
            <a:r>
              <a:rPr lang="en-US" altLang="en-US" dirty="0"/>
              <a:t>Is providing Kindergarten Readiness Snapshot data in the AMOSS authenticated application in December/January useful? </a:t>
            </a:r>
          </a:p>
          <a:p>
            <a:pPr>
              <a:lnSpc>
                <a:spcPct val="120000"/>
              </a:lnSpc>
              <a:defRPr/>
            </a:pPr>
            <a:r>
              <a:rPr lang="en-US" altLang="en-US" dirty="0"/>
              <a:t>Would you use a template </a:t>
            </a:r>
            <a:r>
              <a:rPr lang="en-US" altLang="en-US" dirty="0" err="1"/>
              <a:t>Powerpoint</a:t>
            </a:r>
            <a:r>
              <a:rPr lang="en-US" altLang="en-US" dirty="0"/>
              <a:t> for ASQ results? What would you like to see included?</a:t>
            </a:r>
          </a:p>
          <a:p>
            <a:pPr>
              <a:lnSpc>
                <a:spcPct val="120000"/>
              </a:lnSpc>
              <a:defRPr/>
            </a:pPr>
            <a:endParaRPr lang="en-US" altLang="en-US" sz="2400" dirty="0"/>
          </a:p>
        </p:txBody>
      </p:sp>
    </p:spTree>
    <p:extLst>
      <p:ext uri="{BB962C8B-B14F-4D97-AF65-F5344CB8AC3E}">
        <p14:creationId xmlns:p14="http://schemas.microsoft.com/office/powerpoint/2010/main" val="979268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dirty="0"/>
              <a:t>End-of-Snapshot reminders</a:t>
            </a:r>
          </a:p>
        </p:txBody>
      </p:sp>
      <p:sp>
        <p:nvSpPr>
          <p:cNvPr id="47107" name="Content Placeholder 2">
            <a:extLst>
              <a:ext uri="{FF2B5EF4-FFF2-40B4-BE49-F238E27FC236}">
                <a16:creationId xmlns:a16="http://schemas.microsoft.com/office/drawing/2014/main" id="{BEF8997A-4D7B-4D01-A478-4DD6EDD9E5F6}"/>
              </a:ext>
            </a:extLst>
          </p:cNvPr>
          <p:cNvSpPr>
            <a:spLocks noGrp="1"/>
          </p:cNvSpPr>
          <p:nvPr>
            <p:ph idx="1"/>
          </p:nvPr>
        </p:nvSpPr>
        <p:spPr>
          <a:xfrm>
            <a:off x="838200" y="1825625"/>
            <a:ext cx="10515600" cy="4308475"/>
          </a:xfrm>
        </p:spPr>
        <p:txBody>
          <a:bodyPr>
            <a:normAutofit fontScale="92500" lnSpcReduction="20000"/>
          </a:bodyPr>
          <a:lstStyle/>
          <a:p>
            <a:pPr>
              <a:lnSpc>
                <a:spcPct val="120000"/>
              </a:lnSpc>
              <a:defRPr/>
            </a:pPr>
            <a:r>
              <a:rPr lang="en-US" altLang="en-US" dirty="0"/>
              <a:t>All data is due in the ASQ Online system by October 10. </a:t>
            </a:r>
          </a:p>
          <a:p>
            <a:pPr lvl="1">
              <a:lnSpc>
                <a:spcPct val="120000"/>
              </a:lnSpc>
              <a:defRPr/>
            </a:pPr>
            <a:r>
              <a:rPr lang="en-US" altLang="en-US" dirty="0"/>
              <a:t>Pending Family Access Screenings</a:t>
            </a:r>
          </a:p>
          <a:p>
            <a:pPr lvl="1">
              <a:lnSpc>
                <a:spcPct val="120000"/>
              </a:lnSpc>
              <a:defRPr/>
            </a:pPr>
            <a:r>
              <a:rPr lang="en-US" altLang="en-US" dirty="0"/>
              <a:t>In-Progress Manual Screenings</a:t>
            </a:r>
          </a:p>
          <a:p>
            <a:pPr lvl="1">
              <a:lnSpc>
                <a:spcPct val="120000"/>
              </a:lnSpc>
              <a:defRPr/>
            </a:pPr>
            <a:r>
              <a:rPr lang="en-US" altLang="en-US" dirty="0"/>
              <a:t>Child profiles complete for those not participating because of parent opt-out, older than age cutoff, or determined screening inappropriate</a:t>
            </a:r>
          </a:p>
          <a:p>
            <a:pPr>
              <a:lnSpc>
                <a:spcPct val="120000"/>
              </a:lnSpc>
              <a:defRPr/>
            </a:pPr>
            <a:r>
              <a:rPr lang="en-US" altLang="en-US" dirty="0"/>
              <a:t>Ensure teachers have ASQ Online accounts and the resources they need to follow up with families to share results. </a:t>
            </a:r>
          </a:p>
          <a:p>
            <a:pPr>
              <a:lnSpc>
                <a:spcPct val="120000"/>
              </a:lnSpc>
              <a:defRPr/>
            </a:pPr>
            <a:r>
              <a:rPr lang="en-US" altLang="en-US" dirty="0"/>
              <a:t>Amanda Petersen (</a:t>
            </a:r>
            <a:r>
              <a:rPr lang="en-US" altLang="en-US" dirty="0">
                <a:hlinkClick r:id="rId3"/>
              </a:rPr>
              <a:t>apetersen@ksde.org</a:t>
            </a:r>
            <a:r>
              <a:rPr lang="en-US" altLang="en-US" dirty="0"/>
              <a:t>) and Stacy Clarke (</a:t>
            </a:r>
            <a:r>
              <a:rPr lang="en-US" altLang="en-US" dirty="0">
                <a:hlinkClick r:id="rId4"/>
              </a:rPr>
              <a:t>kansasicc@ksde.org</a:t>
            </a:r>
            <a:r>
              <a:rPr lang="en-US" altLang="en-US" dirty="0"/>
              <a:t>) are available today to answer questions, provide ASQ Online assistance, and help troubleshoot issues.</a:t>
            </a:r>
          </a:p>
          <a:p>
            <a:pPr>
              <a:lnSpc>
                <a:spcPct val="120000"/>
              </a:lnSpc>
              <a:defRPr/>
            </a:pPr>
            <a:endParaRPr lang="en-US" altLang="en-US" sz="2400" dirty="0"/>
          </a:p>
        </p:txBody>
      </p:sp>
    </p:spTree>
    <p:extLst>
      <p:ext uri="{BB962C8B-B14F-4D97-AF65-F5344CB8AC3E}">
        <p14:creationId xmlns:p14="http://schemas.microsoft.com/office/powerpoint/2010/main" val="2772517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3D2E5-FBA8-4788-B652-3FC74F1D9D14}"/>
              </a:ext>
            </a:extLst>
          </p:cNvPr>
          <p:cNvSpPr>
            <a:spLocks noGrp="1"/>
          </p:cNvSpPr>
          <p:nvPr>
            <p:ph type="title"/>
          </p:nvPr>
        </p:nvSpPr>
        <p:spPr/>
        <p:txBody>
          <a:bodyPr/>
          <a:lstStyle/>
          <a:p>
            <a:r>
              <a:rPr lang="en-US" dirty="0"/>
              <a:t>Contact Information</a:t>
            </a:r>
          </a:p>
        </p:txBody>
      </p:sp>
      <p:sp>
        <p:nvSpPr>
          <p:cNvPr id="3" name="Content Placeholder 2"/>
          <p:cNvSpPr>
            <a:spLocks noGrp="1"/>
          </p:cNvSpPr>
          <p:nvPr>
            <p:ph sz="quarter" idx="13"/>
          </p:nvPr>
        </p:nvSpPr>
        <p:spPr>
          <a:xfrm>
            <a:off x="1324788" y="3168073"/>
            <a:ext cx="4592495" cy="2354046"/>
          </a:xfrm>
          <a:ln>
            <a:noFill/>
          </a:ln>
        </p:spPr>
        <p:txBody>
          <a:bodyPr/>
          <a:lstStyle/>
          <a:p>
            <a:pPr lvl="1"/>
            <a:r>
              <a:rPr lang="en-US" dirty="0"/>
              <a:t>Amanda Petersen</a:t>
            </a:r>
            <a:br>
              <a:rPr lang="en-US" dirty="0"/>
            </a:br>
            <a:r>
              <a:rPr lang="en-US" dirty="0"/>
              <a:t>Director</a:t>
            </a:r>
            <a:br>
              <a:rPr lang="en-US" dirty="0"/>
            </a:br>
            <a:r>
              <a:rPr lang="en-US" dirty="0"/>
              <a:t>Early Childhood</a:t>
            </a:r>
            <a:br>
              <a:rPr lang="en-US" dirty="0"/>
            </a:br>
            <a:r>
              <a:rPr lang="en-US" dirty="0">
                <a:hlinkClick r:id="rId3"/>
              </a:rPr>
              <a:t>apetersen@ksde.org</a:t>
            </a:r>
            <a:r>
              <a:rPr lang="en-US" dirty="0"/>
              <a:t> </a:t>
            </a:r>
          </a:p>
        </p:txBody>
      </p:sp>
      <p:sp>
        <p:nvSpPr>
          <p:cNvPr id="4" name="Content Placeholder 2">
            <a:extLst>
              <a:ext uri="{FF2B5EF4-FFF2-40B4-BE49-F238E27FC236}">
                <a16:creationId xmlns:a16="http://schemas.microsoft.com/office/drawing/2014/main" id="{E5AEDE85-1284-EDF3-FA0E-AC58E52F0B0E}"/>
              </a:ext>
            </a:extLst>
          </p:cNvPr>
          <p:cNvSpPr txBox="1">
            <a:spLocks/>
          </p:cNvSpPr>
          <p:nvPr/>
        </p:nvSpPr>
        <p:spPr>
          <a:xfrm>
            <a:off x="6096000" y="3168073"/>
            <a:ext cx="4592495" cy="2354046"/>
          </a:xfrm>
          <a:prstGeom prst="rect">
            <a:avLst/>
          </a:prstGeom>
          <a:ln>
            <a:noFill/>
          </a:ln>
        </p:spPr>
        <p:txBody>
          <a:bodyPr vert="horz" lIns="91440" tIns="45720" rIns="91440" bIns="45720" rtlCol="0" anchor="ctr">
            <a:norm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2000" b="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Stacy Clarke</a:t>
            </a:r>
            <a:br>
              <a:rPr lang="en-US" dirty="0"/>
            </a:br>
            <a:r>
              <a:rPr lang="en-US" dirty="0"/>
              <a:t>Consultant</a:t>
            </a:r>
            <a:br>
              <a:rPr lang="en-US" dirty="0"/>
            </a:br>
            <a:r>
              <a:rPr lang="en-US" dirty="0"/>
              <a:t>Early Childhood</a:t>
            </a:r>
          </a:p>
          <a:p>
            <a:pPr lvl="1"/>
            <a:r>
              <a:rPr lang="en-US" dirty="0">
                <a:hlinkClick r:id="rId4"/>
              </a:rPr>
              <a:t>kansasicc@ksde.org</a:t>
            </a:r>
            <a:r>
              <a:rPr lang="en-US" dirty="0"/>
              <a:t> </a:t>
            </a:r>
          </a:p>
        </p:txBody>
      </p:sp>
    </p:spTree>
    <p:extLst>
      <p:ext uri="{BB962C8B-B14F-4D97-AF65-F5344CB8AC3E}">
        <p14:creationId xmlns:p14="http://schemas.microsoft.com/office/powerpoint/2010/main" val="4236903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69A6B-B975-181A-41D8-F82E21CE887A}"/>
              </a:ext>
            </a:extLst>
          </p:cNvPr>
          <p:cNvSpPr>
            <a:spLocks noGrp="1"/>
          </p:cNvSpPr>
          <p:nvPr>
            <p:ph type="title"/>
          </p:nvPr>
        </p:nvSpPr>
        <p:spPr/>
        <p:txBody>
          <a:bodyPr/>
          <a:lstStyle/>
          <a:p>
            <a:r>
              <a:rPr lang="en-US" dirty="0"/>
              <a:t>Career and Technical Education</a:t>
            </a:r>
          </a:p>
        </p:txBody>
      </p:sp>
      <p:sp>
        <p:nvSpPr>
          <p:cNvPr id="3" name="Text Placeholder 2">
            <a:extLst>
              <a:ext uri="{FF2B5EF4-FFF2-40B4-BE49-F238E27FC236}">
                <a16:creationId xmlns:a16="http://schemas.microsoft.com/office/drawing/2014/main" id="{9E94A814-75AE-BFF0-471A-2EF67FDDE96D}"/>
              </a:ext>
            </a:extLst>
          </p:cNvPr>
          <p:cNvSpPr>
            <a:spLocks noGrp="1"/>
          </p:cNvSpPr>
          <p:nvPr>
            <p:ph type="body" idx="1"/>
          </p:nvPr>
        </p:nvSpPr>
        <p:spPr/>
        <p:txBody>
          <a:bodyPr/>
          <a:lstStyle/>
          <a:p>
            <a:r>
              <a:rPr lang="en-US" dirty="0"/>
              <a:t>Natalie Clark</a:t>
            </a:r>
          </a:p>
        </p:txBody>
      </p:sp>
    </p:spTree>
    <p:extLst>
      <p:ext uri="{BB962C8B-B14F-4D97-AF65-F5344CB8AC3E}">
        <p14:creationId xmlns:p14="http://schemas.microsoft.com/office/powerpoint/2010/main" val="667931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3594F8-BBE7-EAFF-0635-B6116248B1DA}"/>
              </a:ext>
            </a:extLst>
          </p:cNvPr>
          <p:cNvSpPr>
            <a:spLocks noGrp="1"/>
          </p:cNvSpPr>
          <p:nvPr>
            <p:ph type="title"/>
          </p:nvPr>
        </p:nvSpPr>
        <p:spPr>
          <a:xfrm>
            <a:off x="838200" y="99307"/>
            <a:ext cx="10515600" cy="1325563"/>
          </a:xfrm>
        </p:spPr>
        <p:txBody>
          <a:bodyPr/>
          <a:lstStyle/>
          <a:p>
            <a:r>
              <a:rPr lang="en-US" dirty="0"/>
              <a:t>Communication</a:t>
            </a:r>
          </a:p>
        </p:txBody>
      </p:sp>
      <p:sp>
        <p:nvSpPr>
          <p:cNvPr id="6" name="TextBox 5">
            <a:extLst>
              <a:ext uri="{FF2B5EF4-FFF2-40B4-BE49-F238E27FC236}">
                <a16:creationId xmlns:a16="http://schemas.microsoft.com/office/drawing/2014/main" id="{DEB924F8-785E-1693-E999-CC605B318A24}"/>
              </a:ext>
            </a:extLst>
          </p:cNvPr>
          <p:cNvSpPr txBox="1"/>
          <p:nvPr/>
        </p:nvSpPr>
        <p:spPr>
          <a:xfrm>
            <a:off x="893577" y="1363962"/>
            <a:ext cx="10388084" cy="517064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84C"/>
                </a:solidFill>
                <a:effectLst/>
                <a:uLnTx/>
                <a:uFillTx/>
                <a:latin typeface="Open Sans Light"/>
                <a:ea typeface="+mn-ea"/>
                <a:cs typeface="+mn-cs"/>
                <a:hlinkClick r:id="rId3"/>
              </a:rPr>
              <a:t>KSDE Secondary-Level CTE Contacts.pdf</a:t>
            </a:r>
            <a:br>
              <a:rPr kumimoji="0" lang="en-US" sz="2400" b="0" i="0" u="none" strike="noStrike" kern="1200" cap="none" spc="0" normalizeH="0" baseline="0" noProof="0" dirty="0">
                <a:ln>
                  <a:noFill/>
                </a:ln>
                <a:solidFill>
                  <a:srgbClr val="12284C"/>
                </a:solidFill>
                <a:effectLst/>
                <a:uLnTx/>
                <a:uFillTx/>
                <a:latin typeface="Open Sans Light"/>
                <a:ea typeface="+mn-ea"/>
                <a:cs typeface="+mn-cs"/>
              </a:rPr>
            </a:br>
            <a:endParaRPr kumimoji="0" lang="en-US" sz="2400" b="0" i="0" u="none" strike="noStrike" kern="1200" cap="none" spc="0" normalizeH="0" baseline="0" noProof="0" dirty="0">
              <a:ln>
                <a:noFill/>
              </a:ln>
              <a:solidFill>
                <a:srgbClr val="12284C"/>
              </a:solidFill>
              <a:effectLst/>
              <a:uLnTx/>
              <a:uFillTx/>
              <a:latin typeface="Open Sans Ligh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84C"/>
                </a:solidFill>
                <a:effectLst/>
                <a:uLnTx/>
                <a:uFillTx/>
                <a:latin typeface="Open Sans Light"/>
                <a:ea typeface="+mn-ea"/>
                <a:cs typeface="+mn-cs"/>
                <a:hlinkClick r:id="rId4"/>
              </a:rPr>
              <a:t>CTE - Communications (ksde.org)</a:t>
            </a:r>
            <a:r>
              <a:rPr kumimoji="0" lang="en-US" sz="2400" b="0" i="0" u="none" strike="noStrike" kern="1200" cap="none" spc="0" normalizeH="0" baseline="0" noProof="0" dirty="0">
                <a:ln>
                  <a:noFill/>
                </a:ln>
                <a:solidFill>
                  <a:srgbClr val="12284C"/>
                </a:solidFill>
                <a:effectLst/>
                <a:uLnTx/>
                <a:uFillTx/>
                <a:latin typeface="Open Sans Light"/>
                <a:ea typeface="+mn-ea"/>
                <a:cs typeface="+mn-cs"/>
              </a:rPr>
              <a:t> </a:t>
            </a:r>
            <a:r>
              <a:rPr kumimoji="0" lang="en-US" sz="2400" b="0" i="0" u="none" strike="noStrike" kern="1200" cap="none" spc="0" normalizeH="0" baseline="0" noProof="0" dirty="0" err="1">
                <a:ln>
                  <a:noFill/>
                </a:ln>
                <a:solidFill>
                  <a:srgbClr val="12284C"/>
                </a:solidFill>
                <a:effectLst/>
                <a:uLnTx/>
                <a:uFillTx/>
                <a:latin typeface="Open Sans Light"/>
                <a:ea typeface="+mn-ea"/>
                <a:cs typeface="+mn-cs"/>
              </a:rPr>
              <a:t>ListServ</a:t>
            </a:r>
            <a:r>
              <a:rPr kumimoji="0" lang="en-US" sz="2400" b="0" i="0" u="none" strike="noStrike" kern="1200" cap="none" spc="0" normalizeH="0" baseline="0" noProof="0" dirty="0">
                <a:ln>
                  <a:noFill/>
                </a:ln>
                <a:solidFill>
                  <a:srgbClr val="12284C"/>
                </a:solidFill>
                <a:effectLst/>
                <a:uLnTx/>
                <a:uFillTx/>
                <a:latin typeface="Open Sans Light"/>
                <a:ea typeface="+mn-ea"/>
                <a:cs typeface="+mn-cs"/>
              </a:rPr>
              <a:t> Sign-Up</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solidFill>
                <a:srgbClr val="12284C"/>
              </a:solidFill>
              <a:latin typeface="Open Sans Light"/>
            </a:endParaRPr>
          </a:p>
          <a:p>
            <a:pPr marL="342900" indent="-342900">
              <a:buFont typeface="Arial" panose="020B0604020202020204" pitchFamily="34" charset="0"/>
              <a:buChar char="•"/>
              <a:defRPr/>
            </a:pPr>
            <a:r>
              <a:rPr kumimoji="0" lang="en-US" sz="2400" b="0" i="0" u="none" strike="noStrike" kern="1200" cap="none" spc="0" normalizeH="0" baseline="0" noProof="0" dirty="0">
                <a:ln>
                  <a:noFill/>
                </a:ln>
                <a:solidFill>
                  <a:srgbClr val="12284C"/>
                </a:solidFill>
                <a:effectLst/>
                <a:uLnTx/>
                <a:uFillTx/>
                <a:latin typeface="Open Sans Light"/>
                <a:ea typeface="+mn-ea"/>
                <a:cs typeface="+mn-cs"/>
              </a:rPr>
              <a:t>CTE and Perkins Coordinator’s Network Monthly Virtual Meetings</a:t>
            </a:r>
            <a:br>
              <a:rPr kumimoji="0" lang="en-US" sz="2400" b="0" i="0" u="none" strike="noStrike" kern="1200" cap="none" spc="0" normalizeH="0" baseline="0" noProof="0" dirty="0">
                <a:ln>
                  <a:noFill/>
                </a:ln>
                <a:solidFill>
                  <a:srgbClr val="12284C"/>
                </a:solidFill>
                <a:effectLst/>
                <a:uLnTx/>
                <a:uFillTx/>
                <a:latin typeface="Open Sans Light"/>
                <a:ea typeface="+mn-ea"/>
                <a:cs typeface="+mn-cs"/>
              </a:rPr>
            </a:br>
            <a:r>
              <a:rPr kumimoji="0" lang="en-US" sz="2400" b="0" i="1" u="none" strike="noStrike" kern="1200" cap="none" spc="0" normalizeH="0" baseline="0" noProof="0" dirty="0">
                <a:ln>
                  <a:noFill/>
                </a:ln>
                <a:solidFill>
                  <a:srgbClr val="12284C"/>
                </a:solidFill>
                <a:effectLst/>
                <a:uLnTx/>
                <a:uFillTx/>
                <a:latin typeface="Open Sans Light"/>
                <a:ea typeface="+mn-ea"/>
                <a:cs typeface="+mn-cs"/>
              </a:rPr>
              <a:t>Next Meeting:</a:t>
            </a:r>
            <a:br>
              <a:rPr lang="en-US" sz="2400" kern="100" baseline="30000" dirty="0">
                <a:solidFill>
                  <a:srgbClr val="002060"/>
                </a:solidFill>
                <a:latin typeface="Open Sans Light" panose="020B0306030504020204" pitchFamily="34" charset="0"/>
                <a:ea typeface="Calibri" panose="020F0502020204030204" pitchFamily="34" charset="0"/>
                <a:cs typeface="Times New Roman" panose="02020603050405020304" pitchFamily="18" charset="0"/>
              </a:rPr>
            </a:br>
            <a:r>
              <a:rPr lang="en-US" sz="2400" kern="100" dirty="0">
                <a:solidFill>
                  <a:srgbClr val="002060"/>
                </a:solidFill>
                <a:latin typeface="Open Sans Light" panose="020B0306030504020204" pitchFamily="34" charset="0"/>
                <a:ea typeface="Calibri" panose="020F0502020204030204" pitchFamily="34" charset="0"/>
                <a:cs typeface="Times New Roman" panose="02020603050405020304" pitchFamily="18" charset="0"/>
              </a:rPr>
              <a:t>Monday, October 23</a:t>
            </a:r>
            <a:r>
              <a:rPr lang="en-US" sz="2400" kern="100" baseline="30000" dirty="0">
                <a:solidFill>
                  <a:srgbClr val="002060"/>
                </a:solidFill>
                <a:latin typeface="Open Sans Light" panose="020B0306030504020204" pitchFamily="34" charset="0"/>
                <a:ea typeface="Calibri" panose="020F0502020204030204" pitchFamily="34" charset="0"/>
                <a:cs typeface="Times New Roman" panose="02020603050405020304" pitchFamily="18" charset="0"/>
              </a:rPr>
              <a:t>rd</a:t>
            </a:r>
            <a:r>
              <a:rPr lang="en-US" sz="2400" kern="100" dirty="0">
                <a:solidFill>
                  <a:srgbClr val="002060"/>
                </a:solidFill>
                <a:latin typeface="Open Sans Light" panose="020B0306030504020204" pitchFamily="34" charset="0"/>
                <a:ea typeface="Calibri" panose="020F0502020204030204" pitchFamily="34" charset="0"/>
                <a:cs typeface="Times New Roman" panose="02020603050405020304" pitchFamily="18" charset="0"/>
              </a:rPr>
              <a:t>, from 1:00 to 2:00 pm CST</a:t>
            </a:r>
            <a:br>
              <a:rPr lang="en-US" sz="2400" kern="100" dirty="0">
                <a:solidFill>
                  <a:srgbClr val="002060"/>
                </a:solidFill>
                <a:latin typeface="Open Sans Light" panose="020B0306030504020204" pitchFamily="34" charset="0"/>
                <a:ea typeface="Calibri" panose="020F0502020204030204" pitchFamily="34" charset="0"/>
                <a:cs typeface="Times New Roman" panose="02020603050405020304" pitchFamily="18" charset="0"/>
              </a:rPr>
            </a:br>
            <a:r>
              <a:rPr lang="en-US" sz="2400" u="sng" kern="0" dirty="0">
                <a:solidFill>
                  <a:srgbClr val="0563C1"/>
                </a:solidFill>
                <a:latin typeface="Open Sans Light" panose="020B0306030504020204" pitchFamily="34" charset="0"/>
                <a:ea typeface="Calibri" panose="020F0502020204030204" pitchFamily="34" charset="0"/>
                <a:cs typeface="Arial"/>
                <a:sym typeface="Arial"/>
                <a:hlinkClick r:id="rId5"/>
              </a:rPr>
              <a:t>https://ksde.zoom.us/j/87325741880?pwd=VTlQNTZzbDJGMjVQaHFpT21oQ1NLZz09</a:t>
            </a:r>
            <a:endParaRPr lang="en-US" sz="2400" kern="0" dirty="0">
              <a:solidFill>
                <a:srgbClr val="000000"/>
              </a:solidFill>
              <a:latin typeface="Calibri" panose="020F0502020204030204" pitchFamily="34" charset="0"/>
              <a:ea typeface="Calibri" panose="020F0502020204030204" pitchFamily="34" charset="0"/>
              <a:cs typeface="Arial"/>
              <a:sym typeface="Arial"/>
            </a:endParaRPr>
          </a:p>
          <a:p>
            <a:pPr marR="0" lvl="0" algn="l" defTabSz="914400" rtl="0" eaLnBrk="1" fontAlgn="auto" latinLnBrk="0" hangingPunct="1">
              <a:lnSpc>
                <a:spcPct val="100000"/>
              </a:lnSpc>
              <a:spcBef>
                <a:spcPts val="0"/>
              </a:spcBef>
              <a:spcAft>
                <a:spcPts val="0"/>
              </a:spcAft>
              <a:buClrTx/>
              <a:buSzTx/>
              <a:tabLst/>
              <a:defRPr/>
            </a:pPr>
            <a:endParaRPr lang="en-US" sz="2400" kern="1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lvl="1">
              <a:defRPr/>
            </a:pPr>
            <a:endParaRPr kumimoji="0" lang="en-US" sz="2400" b="0" i="0" u="none" strike="noStrike" kern="1200" cap="none" spc="0" normalizeH="0" baseline="0" noProof="0" dirty="0">
              <a:ln>
                <a:noFill/>
              </a:ln>
              <a:solidFill>
                <a:srgbClr val="12284C"/>
              </a:solidFill>
              <a:effectLst/>
              <a:uLnTx/>
              <a:uFillTx/>
              <a:latin typeface="Open Sans Light"/>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12284C"/>
              </a:solidFill>
              <a:effectLst/>
              <a:uLnTx/>
              <a:uFillTx/>
              <a:latin typeface="Open San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2284C"/>
              </a:solidFill>
              <a:effectLst/>
              <a:uLnTx/>
              <a:uFillTx/>
              <a:latin typeface="Open San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Open Sans Light"/>
              <a:ea typeface="+mn-ea"/>
              <a:cs typeface="+mn-cs"/>
            </a:endParaRPr>
          </a:p>
        </p:txBody>
      </p:sp>
    </p:spTree>
    <p:extLst>
      <p:ext uri="{BB962C8B-B14F-4D97-AF65-F5344CB8AC3E}">
        <p14:creationId xmlns:p14="http://schemas.microsoft.com/office/powerpoint/2010/main" val="4054744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9855C1-4DE5-9F3A-AEB6-EEA99E24E78F}"/>
              </a:ext>
            </a:extLst>
          </p:cNvPr>
          <p:cNvSpPr>
            <a:spLocks noGrp="1"/>
          </p:cNvSpPr>
          <p:nvPr>
            <p:ph idx="1"/>
          </p:nvPr>
        </p:nvSpPr>
        <p:spPr>
          <a:xfrm>
            <a:off x="521898" y="1356527"/>
            <a:ext cx="11320732" cy="4590397"/>
          </a:xfrm>
        </p:spPr>
        <p:txBody>
          <a:bodyPr>
            <a:normAutofit/>
          </a:bodyPr>
          <a:lstStyle/>
          <a:p>
            <a:r>
              <a:rPr lang="en-US" dirty="0">
                <a:latin typeface="Open Sans Light"/>
                <a:ea typeface="Open Sans Light"/>
                <a:cs typeface="Open Sans Light"/>
              </a:rPr>
              <a:t>August 15, 2023 – Student Data Management Due </a:t>
            </a:r>
            <a:br>
              <a:rPr lang="en-US" dirty="0">
                <a:latin typeface="Open Sans Light"/>
                <a:ea typeface="Open Sans Light"/>
                <a:cs typeface="Open Sans Light"/>
              </a:rPr>
            </a:br>
            <a:r>
              <a:rPr lang="en-US" dirty="0">
                <a:solidFill>
                  <a:srgbClr val="FF0000"/>
                </a:solidFill>
                <a:latin typeface="Open Sans Light"/>
                <a:ea typeface="Open Sans Light"/>
                <a:cs typeface="Open Sans Light"/>
              </a:rPr>
              <a:t>Updated: September 6</a:t>
            </a:r>
            <a:r>
              <a:rPr lang="en-US" baseline="30000" dirty="0">
                <a:solidFill>
                  <a:srgbClr val="FF0000"/>
                </a:solidFill>
                <a:latin typeface="Open Sans Light"/>
                <a:ea typeface="Open Sans Light"/>
                <a:cs typeface="Open Sans Light"/>
              </a:rPr>
              <a:t>th</a:t>
            </a:r>
            <a:r>
              <a:rPr lang="en-US" dirty="0">
                <a:solidFill>
                  <a:srgbClr val="FF0000"/>
                </a:solidFill>
                <a:latin typeface="Open Sans Light"/>
                <a:ea typeface="Open Sans Light"/>
                <a:cs typeface="Open Sans Light"/>
              </a:rPr>
              <a:t> for 2023 Year Only</a:t>
            </a:r>
          </a:p>
          <a:p>
            <a:r>
              <a:rPr lang="en-US" dirty="0"/>
              <a:t>October 15, 2023 – Double-up &amp; Nesting Requests Due</a:t>
            </a:r>
          </a:p>
          <a:p>
            <a:r>
              <a:rPr lang="en-US" dirty="0">
                <a:latin typeface="Open Sans Light"/>
                <a:ea typeface="Open Sans Light"/>
                <a:cs typeface="Open Sans Light"/>
              </a:rPr>
              <a:t>November 15, 2023 – Pathway Applications Open</a:t>
            </a:r>
          </a:p>
          <a:p>
            <a:r>
              <a:rPr lang="en-US" dirty="0">
                <a:latin typeface="Open Sans Light"/>
                <a:ea typeface="Open Sans Light"/>
                <a:cs typeface="Open Sans Light"/>
              </a:rPr>
              <a:t>February 1, 2024 – Student Follow-Up Data Entry Opens</a:t>
            </a:r>
          </a:p>
          <a:p>
            <a:r>
              <a:rPr lang="en-US" dirty="0">
                <a:latin typeface="Open Sans Light"/>
                <a:ea typeface="Open Sans Light"/>
                <a:cs typeface="Open Sans Light"/>
              </a:rPr>
              <a:t>February 15, 2024 – Pathway Course Records Submitted in KCCMS</a:t>
            </a:r>
          </a:p>
          <a:p>
            <a:r>
              <a:rPr lang="en-US" dirty="0">
                <a:latin typeface="Open Sans Light"/>
                <a:ea typeface="Open Sans Light"/>
                <a:cs typeface="Open Sans Light"/>
              </a:rPr>
              <a:t>March 1, 2024 – Pathway Applications Due</a:t>
            </a:r>
          </a:p>
          <a:p>
            <a:r>
              <a:rPr lang="en-US" dirty="0">
                <a:latin typeface="Open Sans Light"/>
                <a:ea typeface="Open Sans Light"/>
                <a:cs typeface="Open Sans Light"/>
              </a:rPr>
              <a:t>April 15, 2024 – Student Follow-up Data Due</a:t>
            </a:r>
          </a:p>
          <a:p>
            <a:r>
              <a:rPr lang="en-US" dirty="0">
                <a:latin typeface="Open Sans Light"/>
                <a:ea typeface="Open Sans Light"/>
                <a:cs typeface="Open Sans Light"/>
              </a:rPr>
              <a:t>May 15, 2024 – Student Data Management Opens</a:t>
            </a:r>
          </a:p>
        </p:txBody>
      </p:sp>
      <p:sp>
        <p:nvSpPr>
          <p:cNvPr id="3" name="Title 2">
            <a:extLst>
              <a:ext uri="{FF2B5EF4-FFF2-40B4-BE49-F238E27FC236}">
                <a16:creationId xmlns:a16="http://schemas.microsoft.com/office/drawing/2014/main" id="{889F087D-1FE4-A75C-D3A0-791537751070}"/>
              </a:ext>
            </a:extLst>
          </p:cNvPr>
          <p:cNvSpPr>
            <a:spLocks noGrp="1"/>
          </p:cNvSpPr>
          <p:nvPr>
            <p:ph type="title"/>
          </p:nvPr>
        </p:nvSpPr>
        <p:spPr>
          <a:xfrm>
            <a:off x="636917" y="5691"/>
            <a:ext cx="10918166" cy="1339940"/>
          </a:xfrm>
        </p:spPr>
        <p:txBody>
          <a:bodyPr>
            <a:normAutofit/>
          </a:bodyPr>
          <a:lstStyle/>
          <a:p>
            <a:r>
              <a:rPr lang="en-US" dirty="0">
                <a:latin typeface="Open Sans Semibold"/>
                <a:ea typeface="Open Sans Semibold"/>
                <a:cs typeface="Open Sans Semibold"/>
              </a:rPr>
              <a:t>CTE Important Dates </a:t>
            </a:r>
            <a:endParaRPr lang="en-US" dirty="0"/>
          </a:p>
        </p:txBody>
      </p:sp>
      <p:pic>
        <p:nvPicPr>
          <p:cNvPr id="6" name="Graphic 5" descr="Daily calendar with solid fill">
            <a:extLst>
              <a:ext uri="{FF2B5EF4-FFF2-40B4-BE49-F238E27FC236}">
                <a16:creationId xmlns:a16="http://schemas.microsoft.com/office/drawing/2014/main" id="{618F20BA-3AEB-4E23-18A9-7569DA6886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35312" y="199466"/>
            <a:ext cx="2434790" cy="2434790"/>
          </a:xfrm>
          <a:prstGeom prst="rect">
            <a:avLst/>
          </a:prstGeom>
        </p:spPr>
      </p:pic>
    </p:spTree>
    <p:extLst>
      <p:ext uri="{BB962C8B-B14F-4D97-AF65-F5344CB8AC3E}">
        <p14:creationId xmlns:p14="http://schemas.microsoft.com/office/powerpoint/2010/main" val="4923788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51069F-B431-058B-975F-86CE298413FE}"/>
              </a:ext>
            </a:extLst>
          </p:cNvPr>
          <p:cNvSpPr>
            <a:spLocks noGrp="1"/>
          </p:cNvSpPr>
          <p:nvPr>
            <p:ph idx="1"/>
          </p:nvPr>
        </p:nvSpPr>
        <p:spPr>
          <a:xfrm>
            <a:off x="355600" y="1037293"/>
            <a:ext cx="11480800" cy="5156965"/>
          </a:xfrm>
        </p:spPr>
        <p:txBody>
          <a:bodyPr>
            <a:normAutofit/>
          </a:bodyPr>
          <a:lstStyle/>
          <a:p>
            <a:pPr marL="0" marR="0" indent="0">
              <a:spcBef>
                <a:spcPts val="0"/>
              </a:spcBef>
              <a:spcAft>
                <a:spcPts val="0"/>
              </a:spcAft>
              <a:buNone/>
            </a:pPr>
            <a:r>
              <a:rPr lang="en-US" sz="2400" b="1" dirty="0">
                <a:effectLst/>
                <a:latin typeface="+mn-lt"/>
                <a:ea typeface="Calibri" panose="020F0502020204030204" pitchFamily="34" charset="0"/>
              </a:rPr>
              <a:t>Double-up courses</a:t>
            </a:r>
            <a:endParaRPr lang="en-US" sz="2400" dirty="0">
              <a:effectLst/>
              <a:latin typeface="+mn-lt"/>
              <a:ea typeface="Calibri" panose="020F0502020204030204" pitchFamily="34" charset="0"/>
            </a:endParaRPr>
          </a:p>
          <a:p>
            <a:pPr marL="0" marR="0" indent="0">
              <a:spcBef>
                <a:spcPts val="0"/>
              </a:spcBef>
              <a:spcAft>
                <a:spcPts val="0"/>
              </a:spcAft>
              <a:buNone/>
            </a:pPr>
            <a:r>
              <a:rPr lang="en-US" sz="2400" dirty="0">
                <a:effectLst/>
                <a:latin typeface="+mn-lt"/>
                <a:ea typeface="Calibri" panose="020F0502020204030204" pitchFamily="34" charset="0"/>
              </a:rPr>
              <a:t>Survey link: </a:t>
            </a:r>
            <a:r>
              <a:rPr lang="en-US" sz="2400" u="sng" dirty="0">
                <a:solidFill>
                  <a:srgbClr val="000000"/>
                </a:solidFill>
                <a:effectLst/>
                <a:latin typeface="+mn-lt"/>
                <a:ea typeface="Calibri" panose="020F0502020204030204" pitchFamily="34" charset="0"/>
                <a:hlinkClick r:id="rId3"/>
              </a:rPr>
              <a:t>https://ksde.sjc1.qualtrics.com/jfe/form/SV_egmgvP6OJyXZ85E</a:t>
            </a:r>
            <a:endParaRPr lang="en-US" sz="2400" dirty="0">
              <a:effectLst/>
              <a:latin typeface="+mn-lt"/>
              <a:ea typeface="Calibri" panose="020F0502020204030204" pitchFamily="34" charset="0"/>
            </a:endParaRPr>
          </a:p>
          <a:p>
            <a:pPr marL="0" marR="0" indent="0">
              <a:spcBef>
                <a:spcPts val="0"/>
              </a:spcBef>
              <a:spcAft>
                <a:spcPts val="0"/>
              </a:spcAft>
              <a:buNone/>
            </a:pPr>
            <a:r>
              <a:rPr lang="en-US" sz="2400" dirty="0">
                <a:effectLst/>
                <a:latin typeface="+mn-lt"/>
                <a:ea typeface="Calibri" panose="020F0502020204030204" pitchFamily="34" charset="0"/>
              </a:rPr>
              <a:t> </a:t>
            </a:r>
          </a:p>
          <a:p>
            <a:pPr marL="0" marR="0" indent="0">
              <a:spcBef>
                <a:spcPts val="0"/>
              </a:spcBef>
              <a:spcAft>
                <a:spcPts val="0"/>
              </a:spcAft>
              <a:buNone/>
            </a:pPr>
            <a:r>
              <a:rPr lang="en-US" sz="2400" b="1" dirty="0">
                <a:effectLst/>
                <a:latin typeface="+mn-lt"/>
                <a:ea typeface="Calibri" panose="020F0502020204030204" pitchFamily="34" charset="0"/>
              </a:rPr>
              <a:t>Integrated courses</a:t>
            </a:r>
            <a:endParaRPr lang="en-US" sz="2400" dirty="0">
              <a:effectLst/>
              <a:latin typeface="+mn-lt"/>
              <a:ea typeface="Calibri" panose="020F0502020204030204" pitchFamily="34" charset="0"/>
            </a:endParaRPr>
          </a:p>
          <a:p>
            <a:pPr marL="0" marR="0" indent="0">
              <a:spcBef>
                <a:spcPts val="0"/>
              </a:spcBef>
              <a:spcAft>
                <a:spcPts val="0"/>
              </a:spcAft>
              <a:buNone/>
            </a:pPr>
            <a:r>
              <a:rPr lang="en-US" sz="2400" dirty="0">
                <a:effectLst/>
                <a:latin typeface="+mn-lt"/>
                <a:ea typeface="Calibri" panose="020F0502020204030204" pitchFamily="34" charset="0"/>
              </a:rPr>
              <a:t>Survey link: </a:t>
            </a:r>
            <a:r>
              <a:rPr lang="en-US" sz="2400" u="sng" dirty="0">
                <a:solidFill>
                  <a:srgbClr val="000000"/>
                </a:solidFill>
                <a:effectLst/>
                <a:latin typeface="+mn-lt"/>
                <a:ea typeface="Calibri" panose="020F0502020204030204" pitchFamily="34" charset="0"/>
                <a:hlinkClick r:id="rId4"/>
              </a:rPr>
              <a:t>https://ksde.sjc1.qualtrics.com/jfe/form/SV_0iJAmqFw3V82A6O</a:t>
            </a:r>
            <a:endParaRPr lang="en-US" sz="2400" dirty="0">
              <a:effectLst/>
              <a:latin typeface="+mn-lt"/>
              <a:ea typeface="Calibri" panose="020F0502020204030204" pitchFamily="34" charset="0"/>
            </a:endParaRPr>
          </a:p>
          <a:p>
            <a:pPr marL="0" marR="0" indent="0">
              <a:spcBef>
                <a:spcPts val="0"/>
              </a:spcBef>
              <a:spcAft>
                <a:spcPts val="0"/>
              </a:spcAft>
              <a:buNone/>
            </a:pPr>
            <a:r>
              <a:rPr lang="en-US" sz="2400" dirty="0">
                <a:effectLst/>
                <a:latin typeface="+mn-lt"/>
                <a:ea typeface="Calibri" panose="020F0502020204030204" pitchFamily="34" charset="0"/>
              </a:rPr>
              <a:t> </a:t>
            </a:r>
          </a:p>
          <a:p>
            <a:pPr marL="0" marR="0" indent="0">
              <a:spcBef>
                <a:spcPts val="0"/>
              </a:spcBef>
              <a:spcAft>
                <a:spcPts val="0"/>
              </a:spcAft>
              <a:buNone/>
            </a:pPr>
            <a:r>
              <a:rPr lang="en-US" sz="2400" b="1" dirty="0">
                <a:effectLst/>
                <a:latin typeface="+mn-lt"/>
                <a:ea typeface="Calibri" panose="020F0502020204030204" pitchFamily="34" charset="0"/>
              </a:rPr>
              <a:t>Nesting Courses</a:t>
            </a:r>
            <a:endParaRPr lang="en-US" sz="2400" dirty="0">
              <a:effectLst/>
              <a:latin typeface="+mn-lt"/>
              <a:ea typeface="Calibri" panose="020F0502020204030204" pitchFamily="34" charset="0"/>
            </a:endParaRPr>
          </a:p>
          <a:p>
            <a:pPr marL="0" marR="0" indent="0">
              <a:spcBef>
                <a:spcPts val="0"/>
              </a:spcBef>
              <a:spcAft>
                <a:spcPts val="0"/>
              </a:spcAft>
              <a:buNone/>
            </a:pPr>
            <a:r>
              <a:rPr lang="en-US" sz="2400" dirty="0">
                <a:effectLst/>
                <a:latin typeface="+mn-lt"/>
                <a:ea typeface="Calibri" panose="020F0502020204030204" pitchFamily="34" charset="0"/>
              </a:rPr>
              <a:t>Survey link: </a:t>
            </a:r>
            <a:r>
              <a:rPr lang="en-US" sz="2400" u="sng" dirty="0">
                <a:solidFill>
                  <a:srgbClr val="000000"/>
                </a:solidFill>
                <a:effectLst/>
                <a:latin typeface="+mn-lt"/>
                <a:ea typeface="Calibri" panose="020F0502020204030204" pitchFamily="34" charset="0"/>
                <a:hlinkClick r:id="rId5"/>
              </a:rPr>
              <a:t>https://ksde.sjc1.qualtrics.com/jfe/form/SV_1C6iTMaTmQyiQ5M</a:t>
            </a:r>
            <a:endParaRPr lang="en-US" sz="2400" dirty="0">
              <a:effectLst/>
              <a:latin typeface="+mn-lt"/>
              <a:ea typeface="Calibri" panose="020F0502020204030204" pitchFamily="34" charset="0"/>
            </a:endParaRPr>
          </a:p>
          <a:p>
            <a:pPr marR="0" indent="0">
              <a:lnSpc>
                <a:spcPct val="120000"/>
              </a:lnSpc>
              <a:spcBef>
                <a:spcPts val="0"/>
              </a:spcBef>
              <a:spcAft>
                <a:spcPts val="0"/>
              </a:spcAft>
              <a:buNone/>
            </a:pPr>
            <a:endParaRPr lang="en-US" sz="4000" b="1" dirty="0">
              <a:latin typeface="+mn-lt"/>
              <a:ea typeface="Calibri" panose="020F0502020204030204" pitchFamily="34"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endParaRPr lang="en-US" dirty="0"/>
          </a:p>
        </p:txBody>
      </p:sp>
      <p:sp>
        <p:nvSpPr>
          <p:cNvPr id="3" name="Title 2">
            <a:extLst>
              <a:ext uri="{FF2B5EF4-FFF2-40B4-BE49-F238E27FC236}">
                <a16:creationId xmlns:a16="http://schemas.microsoft.com/office/drawing/2014/main" id="{CC28472F-DC97-5A74-8E0B-82F02357AB7C}"/>
              </a:ext>
            </a:extLst>
          </p:cNvPr>
          <p:cNvSpPr>
            <a:spLocks noGrp="1"/>
          </p:cNvSpPr>
          <p:nvPr>
            <p:ph type="title"/>
          </p:nvPr>
        </p:nvSpPr>
        <p:spPr>
          <a:xfrm>
            <a:off x="274320" y="-71755"/>
            <a:ext cx="10515600" cy="1325563"/>
          </a:xfrm>
        </p:spPr>
        <p:txBody>
          <a:bodyPr/>
          <a:lstStyle/>
          <a:p>
            <a:r>
              <a:rPr kumimoji="0" lang="en-US" sz="4400" b="1" i="0" u="none" strike="noStrike" kern="0" cap="none" spc="0" normalizeH="0" baseline="0" noProof="0" dirty="0">
                <a:ln>
                  <a:noFill/>
                </a:ln>
                <a:solidFill>
                  <a:srgbClr val="12284C"/>
                </a:solidFill>
                <a:effectLst/>
                <a:uLnTx/>
                <a:uFillTx/>
                <a:latin typeface="Arial"/>
                <a:ea typeface="Arial"/>
                <a:cs typeface="Arial"/>
                <a:sym typeface="Arial"/>
              </a:rPr>
              <a:t>Policy on Combining CTE Courses </a:t>
            </a:r>
            <a:endParaRPr lang="en-US" dirty="0"/>
          </a:p>
        </p:txBody>
      </p:sp>
      <p:pic>
        <p:nvPicPr>
          <p:cNvPr id="4" name="Graphic 3" descr="Clipboard with solid fill">
            <a:extLst>
              <a:ext uri="{FF2B5EF4-FFF2-40B4-BE49-F238E27FC236}">
                <a16:creationId xmlns:a16="http://schemas.microsoft.com/office/drawing/2014/main" id="{D49AE1C8-68A8-65D4-F486-1EE5513ED80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70609" y="3938453"/>
            <a:ext cx="2812026" cy="2392868"/>
          </a:xfrm>
          <a:prstGeom prst="rect">
            <a:avLst/>
          </a:prstGeom>
        </p:spPr>
      </p:pic>
      <p:sp>
        <p:nvSpPr>
          <p:cNvPr id="5" name="TextBox 4">
            <a:extLst>
              <a:ext uri="{FF2B5EF4-FFF2-40B4-BE49-F238E27FC236}">
                <a16:creationId xmlns:a16="http://schemas.microsoft.com/office/drawing/2014/main" id="{47F8EFA2-BF50-5D95-CE58-745F715403D6}"/>
              </a:ext>
            </a:extLst>
          </p:cNvPr>
          <p:cNvSpPr txBox="1"/>
          <p:nvPr/>
        </p:nvSpPr>
        <p:spPr>
          <a:xfrm>
            <a:off x="8741172" y="4715476"/>
            <a:ext cx="1684643" cy="1077218"/>
          </a:xfrm>
          <a:prstGeom prst="rect">
            <a:avLst/>
          </a:prstGeom>
          <a:noFill/>
        </p:spPr>
        <p:txBody>
          <a:bodyPr wrap="square" rtlCol="0">
            <a:spAutoFit/>
          </a:bodyPr>
          <a:lstStyle/>
          <a:p>
            <a:pPr algn="ctr"/>
            <a:r>
              <a:rPr lang="en-US" sz="3200" b="1" dirty="0">
                <a:solidFill>
                  <a:srgbClr val="FF0000"/>
                </a:solidFill>
                <a:latin typeface="+mj-lt"/>
              </a:rPr>
              <a:t>Due Oct 15</a:t>
            </a:r>
          </a:p>
        </p:txBody>
      </p:sp>
      <p:sp>
        <p:nvSpPr>
          <p:cNvPr id="7" name="TextBox 6">
            <a:extLst>
              <a:ext uri="{FF2B5EF4-FFF2-40B4-BE49-F238E27FC236}">
                <a16:creationId xmlns:a16="http://schemas.microsoft.com/office/drawing/2014/main" id="{544A2C0A-31FD-4096-A08C-9AC9EDBF1AA3}"/>
              </a:ext>
            </a:extLst>
          </p:cNvPr>
          <p:cNvSpPr txBox="1"/>
          <p:nvPr/>
        </p:nvSpPr>
        <p:spPr>
          <a:xfrm>
            <a:off x="575185" y="5010444"/>
            <a:ext cx="689241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12284C"/>
                </a:solidFill>
                <a:effectLst/>
                <a:uLnTx/>
                <a:uFillTx/>
                <a:ea typeface="Arial"/>
                <a:cs typeface="Arial"/>
                <a:sym typeface="Arial"/>
              </a:rPr>
              <a:t>POLICY ON COMBINING FUNDING ELIGIBLE CTE COURSES : </a:t>
            </a:r>
            <a:br>
              <a:rPr kumimoji="0" lang="en-US" sz="1800" b="0" i="0" u="none" strike="noStrike" kern="0" cap="none" spc="0" normalizeH="0" baseline="0" noProof="0" dirty="0">
                <a:ln>
                  <a:noFill/>
                </a:ln>
                <a:solidFill>
                  <a:srgbClr val="12284C"/>
                </a:solidFill>
                <a:effectLst/>
                <a:uLnTx/>
                <a:uFillTx/>
                <a:ea typeface="Arial"/>
                <a:cs typeface="Arial"/>
                <a:sym typeface="Arial"/>
              </a:rPr>
            </a:br>
            <a:r>
              <a:rPr kumimoji="0" lang="en-US" sz="1800" b="0" i="0" u="sng" strike="noStrike" kern="0" cap="none" spc="0" normalizeH="0" baseline="0" noProof="0" dirty="0">
                <a:ln>
                  <a:noFill/>
                </a:ln>
                <a:solidFill>
                  <a:srgbClr val="12284C"/>
                </a:solidFill>
                <a:effectLst/>
                <a:uLnTx/>
                <a:uFillTx/>
                <a:ea typeface="Arial"/>
                <a:cs typeface="Arial"/>
                <a:sym typeface="Arial"/>
                <a:hlinkClick r:id="rId8">
                  <a:extLst>
                    <a:ext uri="{A12FA001-AC4F-418D-AE19-62706E023703}">
                      <ahyp:hlinkClr xmlns:ahyp="http://schemas.microsoft.com/office/drawing/2018/hyperlinkcolor" val="tx"/>
                    </a:ext>
                  </a:extLst>
                </a:hlinkClick>
              </a:rPr>
              <a:t>Fact Sheet Template (ksde.org)</a:t>
            </a:r>
            <a:endParaRPr kumimoji="0" lang="en-US" sz="1800" b="0" i="0" u="none" strike="noStrike" kern="0" cap="none" spc="0" normalizeH="0" baseline="0" noProof="0" dirty="0">
              <a:ln>
                <a:noFill/>
              </a:ln>
              <a:solidFill>
                <a:srgbClr val="12284C"/>
              </a:solidFill>
              <a:effectLst/>
              <a:uLnTx/>
              <a:uFillTx/>
              <a:ea typeface="Arial"/>
              <a:cs typeface="Arial"/>
              <a:sym typeface="Arial"/>
            </a:endParaRPr>
          </a:p>
        </p:txBody>
      </p:sp>
    </p:spTree>
    <p:extLst>
      <p:ext uri="{BB962C8B-B14F-4D97-AF65-F5344CB8AC3E}">
        <p14:creationId xmlns:p14="http://schemas.microsoft.com/office/powerpoint/2010/main" val="73163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54E57F-C682-F6DF-A406-F6B84A28F96C}"/>
              </a:ext>
            </a:extLst>
          </p:cNvPr>
          <p:cNvSpPr>
            <a:spLocks noGrp="1"/>
          </p:cNvSpPr>
          <p:nvPr>
            <p:ph type="title"/>
          </p:nvPr>
        </p:nvSpPr>
        <p:spPr>
          <a:xfrm>
            <a:off x="361122" y="330036"/>
            <a:ext cx="10515600" cy="1325563"/>
          </a:xfrm>
        </p:spPr>
        <p:txBody>
          <a:bodyPr>
            <a:normAutofit fontScale="90000"/>
          </a:bodyPr>
          <a:lstStyle/>
          <a:p>
            <a:r>
              <a:rPr lang="en-US" sz="4400" kern="100" dirty="0">
                <a:solidFill>
                  <a:srgbClr val="FF0000"/>
                </a:solidFill>
                <a:effectLst/>
              </a:rPr>
              <a:t>*NEW* </a:t>
            </a:r>
            <a:r>
              <a:rPr lang="en-US" sz="4400" kern="100" dirty="0">
                <a:effectLst/>
              </a:rPr>
              <a:t>2023-2024 Completer Definition</a:t>
            </a:r>
            <a:br>
              <a:rPr lang="en-US" sz="44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5" name="TextBox 4">
            <a:extLst>
              <a:ext uri="{FF2B5EF4-FFF2-40B4-BE49-F238E27FC236}">
                <a16:creationId xmlns:a16="http://schemas.microsoft.com/office/drawing/2014/main" id="{6BD8CC3F-EF70-D357-A64F-84BC1328BE61}"/>
              </a:ext>
            </a:extLst>
          </p:cNvPr>
          <p:cNvSpPr txBox="1"/>
          <p:nvPr/>
        </p:nvSpPr>
        <p:spPr>
          <a:xfrm>
            <a:off x="268357" y="1132744"/>
            <a:ext cx="11718235" cy="4934749"/>
          </a:xfrm>
          <a:prstGeom prst="rect">
            <a:avLst/>
          </a:prstGeom>
          <a:noFill/>
        </p:spPr>
        <p:txBody>
          <a:bodyPr wrap="square">
            <a:spAutoFit/>
          </a:bodyPr>
          <a:lstStyle/>
          <a:p>
            <a:pPr marL="0" marR="0">
              <a:lnSpc>
                <a:spcPct val="107000"/>
              </a:lnSpc>
              <a:spcBef>
                <a:spcPts val="0"/>
              </a:spcBef>
              <a:spcAft>
                <a:spcPts val="800"/>
              </a:spcAft>
            </a:pPr>
            <a:r>
              <a:rPr lang="en-US" sz="1800" kern="100" dirty="0">
                <a:effectLst/>
                <a:latin typeface="Open Sans Light" panose="020B0306030504020204" pitchFamily="34" charset="0"/>
                <a:ea typeface="Calibri" panose="020F0502020204030204" pitchFamily="34" charset="0"/>
                <a:cs typeface="Times New Roman" panose="02020603050405020304" pitchFamily="18" charset="0"/>
              </a:rPr>
              <a:t>A student who has completed a minimum of three (3) secondary level credits in a single CTE pathway, with at least two (2) of those credits being a combination of technical and application-level courses.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Open Sans Light" panose="020B0306030504020204" pitchFamily="34" charset="0"/>
                <a:ea typeface="Calibri" panose="020F0502020204030204" pitchFamily="34" charset="0"/>
                <a:cs typeface="Times New Roman" panose="02020603050405020304" pitchFamily="18" charset="0"/>
              </a:rPr>
              <a:t>A Completer must also earn or complete at least one or more of the following:</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Open Sans Light" panose="020B0306030504020204" pitchFamily="34" charset="0"/>
                <a:ea typeface="Calibri" panose="020F0502020204030204" pitchFamily="34" charset="0"/>
                <a:cs typeface="Times New Roman" panose="02020603050405020304" pitchFamily="18" charset="0"/>
              </a:rPr>
              <a:t>Earn an end of pathway assessment/certification for completer status (industry-recognized certification or a passing score on a third-party, end-of-pathway assessment</a:t>
            </a:r>
            <a:r>
              <a:rPr lang="en-US" sz="1800" i="1" kern="100" dirty="0">
                <a:effectLst/>
                <a:latin typeface="Open Sans Light" panose="020B0306030504020204" pitchFamily="34" charset="0"/>
                <a:ea typeface="Calibri" panose="020F0502020204030204" pitchFamily="34" charset="0"/>
                <a:cs typeface="Times New Roman" panose="02020603050405020304" pitchFamily="18" charset="0"/>
              </a:rPr>
              <a:t>) </a:t>
            </a:r>
            <a:r>
              <a:rPr lang="en-US" sz="1800" kern="100" dirty="0">
                <a:effectLst/>
                <a:latin typeface="Open Sans Light" panose="020B0306030504020204" pitchFamily="34" charset="0"/>
                <a:ea typeface="Calibri" panose="020F0502020204030204" pitchFamily="34" charset="0"/>
                <a:cs typeface="Times New Roman" panose="02020603050405020304" pitchFamily="18" charset="0"/>
              </a:rPr>
              <a:t>Earn an Excel in CTE Qualifying Recognized Credential aligned to the Pathway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Open Sans Light" panose="020B0306030504020204" pitchFamily="34" charset="0"/>
                <a:ea typeface="Calibri" panose="020F0502020204030204" pitchFamily="34" charset="0"/>
                <a:cs typeface="Times New Roman" panose="02020603050405020304" pitchFamily="18" charset="0"/>
              </a:rPr>
              <a:t>Earn nine (9) + college hours leading to completion of a certificate or post-secondary program aligned to the Pathway’s Program of Study (</a:t>
            </a:r>
            <a:r>
              <a:rPr lang="en-US" sz="1800" i="1" dirty="0">
                <a:effectLst/>
                <a:latin typeface="Open Sans Light" panose="020B0306030504020204" pitchFamily="34" charset="0"/>
                <a:ea typeface="Calibri" panose="020F0502020204030204" pitchFamily="34" charset="0"/>
              </a:rPr>
              <a:t>postsecondary credits in the relevant career and technical education program or program of study earned through a dual or concurrent enrollment</a:t>
            </a:r>
            <a:r>
              <a:rPr lang="en-US" sz="1800" dirty="0">
                <a:effectLst/>
                <a:latin typeface="Open Sans Light" panose="020B0306030504020204" pitchFamily="34" charset="0"/>
                <a:ea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Open Sans Light" panose="020B0306030504020204" pitchFamily="34" charset="0"/>
                <a:ea typeface="Calibri" panose="020F0502020204030204" pitchFamily="34" charset="0"/>
                <a:cs typeface="Times New Roman" panose="02020603050405020304" pitchFamily="18" charset="0"/>
              </a:rPr>
              <a:t>Complete a high-quality work-based learning career preparation experience, Kansas Work-Based Learning Continuum, in the Pathway </a:t>
            </a:r>
            <a:r>
              <a:rPr lang="en-US" sz="1800" i="1" kern="100" dirty="0">
                <a:effectLst/>
                <a:latin typeface="Open Sans Light" panose="020B0306030504020204" pitchFamily="34" charset="0"/>
                <a:ea typeface="Calibri" panose="020F0502020204030204" pitchFamily="34" charset="0"/>
                <a:cs typeface="Times New Roman" panose="02020603050405020304" pitchFamily="18" charset="0"/>
              </a:rPr>
              <a:t>defined in</a:t>
            </a:r>
            <a:r>
              <a:rPr lang="en-US" sz="1800" kern="100" dirty="0">
                <a:effectLst/>
                <a:latin typeface="Open Sans Light" panose="020B0306030504020204" pitchFamily="34" charset="0"/>
                <a:ea typeface="Calibri" panose="020F0502020204030204" pitchFamily="34" charset="0"/>
                <a:cs typeface="Times New Roman" panose="02020603050405020304" pitchFamily="18" charset="0"/>
              </a:rPr>
              <a:t> </a:t>
            </a:r>
            <a:r>
              <a:rPr lang="en-US" sz="1800" u="sng" kern="100" dirty="0">
                <a:solidFill>
                  <a:srgbClr val="0000FF"/>
                </a:solidFill>
                <a:effectLst/>
                <a:latin typeface="Open Sans Light" panose="020B0306030504020204" pitchFamily="34" charset="0"/>
                <a:ea typeface="Calibri" panose="020F0502020204030204" pitchFamily="34" charset="0"/>
                <a:cs typeface="Times New Roman" panose="02020603050405020304" pitchFamily="18" charset="0"/>
                <a:hlinkClick r:id="rId3"/>
              </a:rPr>
              <a:t>Kansas Work-Based Learning: Personalized Learning Plan Guidance Document (ksde.org)</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effectLst/>
              <a:latin typeface="Open Sans Light" panose="020B0306030504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Open Sans Light" panose="020B0306030504020204" pitchFamily="34" charset="0"/>
                <a:ea typeface="Calibri" panose="020F0502020204030204" pitchFamily="34" charset="0"/>
                <a:cs typeface="Times New Roman" panose="02020603050405020304" pitchFamily="18" charset="0"/>
              </a:rPr>
              <a:t>Place artifacts that demonstrate completion in the electronic portfolio section of the Individual Plan of Study (IPS).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499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up of a document&#10;&#10;Description automatically generated">
            <a:extLst>
              <a:ext uri="{FF2B5EF4-FFF2-40B4-BE49-F238E27FC236}">
                <a16:creationId xmlns:a16="http://schemas.microsoft.com/office/drawing/2014/main" id="{78A85B58-A703-FE6A-ECC7-CBD1302CF5F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256" t="1137" r="2624"/>
          <a:stretch/>
        </p:blipFill>
        <p:spPr>
          <a:xfrm>
            <a:off x="497840" y="71120"/>
            <a:ext cx="9103360" cy="6182444"/>
          </a:xfrm>
        </p:spPr>
      </p:pic>
      <p:pic>
        <p:nvPicPr>
          <p:cNvPr id="7" name="Picture 6">
            <a:extLst>
              <a:ext uri="{FF2B5EF4-FFF2-40B4-BE49-F238E27FC236}">
                <a16:creationId xmlns:a16="http://schemas.microsoft.com/office/drawing/2014/main" id="{CA538436-85BA-77D4-BCE8-0FD832C5EEA5}"/>
              </a:ext>
            </a:extLst>
          </p:cNvPr>
          <p:cNvPicPr>
            <a:picLocks noChangeAspect="1"/>
          </p:cNvPicPr>
          <p:nvPr/>
        </p:nvPicPr>
        <p:blipFill rotWithShape="1">
          <a:blip r:embed="rId4"/>
          <a:srcRect l="6978" t="6800" r="6622" b="6800"/>
          <a:stretch/>
        </p:blipFill>
        <p:spPr>
          <a:xfrm>
            <a:off x="9611360" y="1239520"/>
            <a:ext cx="2468880" cy="24688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33342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8586EC-065C-4918-7315-4EE8DA1B487D}"/>
              </a:ext>
            </a:extLst>
          </p:cNvPr>
          <p:cNvSpPr>
            <a:spLocks noGrp="1"/>
          </p:cNvSpPr>
          <p:nvPr>
            <p:ph idx="1"/>
          </p:nvPr>
        </p:nvSpPr>
        <p:spPr>
          <a:xfrm>
            <a:off x="838199" y="1131085"/>
            <a:ext cx="11235814" cy="5063238"/>
          </a:xfrm>
        </p:spPr>
        <p:txBody>
          <a:bodyPr>
            <a:normAutofit fontScale="85000" lnSpcReduction="10000"/>
          </a:bodyPr>
          <a:lstStyle/>
          <a:p>
            <a:pPr marL="0" indent="0">
              <a:lnSpc>
                <a:spcPct val="120000"/>
              </a:lnSpc>
              <a:buNone/>
            </a:pPr>
            <a:r>
              <a:rPr lang="en-US" dirty="0"/>
              <a:t>Excerpt from HS for SB 123 concerning students in grades 9-12: </a:t>
            </a:r>
          </a:p>
          <a:p>
            <a:pPr marL="0" indent="0">
              <a:lnSpc>
                <a:spcPct val="120000"/>
              </a:lnSpc>
              <a:buNone/>
            </a:pPr>
            <a:r>
              <a:rPr lang="en-US" b="1" dirty="0"/>
              <a:t>Career and Technical Education Credential and Transition Incentive for Employment Success Act </a:t>
            </a:r>
          </a:p>
          <a:p>
            <a:pPr marL="0" indent="0">
              <a:lnSpc>
                <a:spcPct val="120000"/>
              </a:lnSpc>
              <a:buNone/>
            </a:pPr>
            <a:r>
              <a:rPr lang="en-US" dirty="0"/>
              <a:t>The bill establishes the Career and Technical Education Credential and Transition Incentive for Employment Success Act. The bill requires all school districts and colleges that offer career technical education (CTE) for students in grades 9–12 to, upon request of the student, pay any fees associated with any assessment or examination required for the student to obtain the industry-sought credential associated with the student’s CTE program. </a:t>
            </a:r>
            <a:br>
              <a:rPr lang="en-US" dirty="0"/>
            </a:br>
            <a:br>
              <a:rPr lang="en-US" dirty="0"/>
            </a:br>
            <a:r>
              <a:rPr lang="en-US" dirty="0">
                <a:hlinkClick r:id="rId3"/>
              </a:rPr>
              <a:t>Final_SB123_Credential_List_for_2023-2024.pdf (kansasregents.org)</a:t>
            </a:r>
            <a:endParaRPr lang="en-US" dirty="0"/>
          </a:p>
        </p:txBody>
      </p:sp>
      <p:sp>
        <p:nvSpPr>
          <p:cNvPr id="3" name="Title 2">
            <a:extLst>
              <a:ext uri="{FF2B5EF4-FFF2-40B4-BE49-F238E27FC236}">
                <a16:creationId xmlns:a16="http://schemas.microsoft.com/office/drawing/2014/main" id="{6483E03D-08B0-9FB7-C27C-DA27327DF6DD}"/>
              </a:ext>
            </a:extLst>
          </p:cNvPr>
          <p:cNvSpPr>
            <a:spLocks noGrp="1"/>
          </p:cNvSpPr>
          <p:nvPr>
            <p:ph type="title"/>
          </p:nvPr>
        </p:nvSpPr>
        <p:spPr>
          <a:xfrm>
            <a:off x="838200" y="19398"/>
            <a:ext cx="10515600" cy="1325563"/>
          </a:xfrm>
        </p:spPr>
        <p:txBody>
          <a:bodyPr/>
          <a:lstStyle/>
          <a:p>
            <a:r>
              <a:rPr lang="en-US" dirty="0"/>
              <a:t>House Sub for Senate Bill 123</a:t>
            </a:r>
          </a:p>
        </p:txBody>
      </p:sp>
    </p:spTree>
    <p:extLst>
      <p:ext uri="{BB962C8B-B14F-4D97-AF65-F5344CB8AC3E}">
        <p14:creationId xmlns:p14="http://schemas.microsoft.com/office/powerpoint/2010/main" val="631396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B4A2F-9721-9BA1-00EC-F67D562CEB91}"/>
              </a:ext>
            </a:extLst>
          </p:cNvPr>
          <p:cNvSpPr>
            <a:spLocks noGrp="1"/>
          </p:cNvSpPr>
          <p:nvPr>
            <p:ph type="title"/>
          </p:nvPr>
        </p:nvSpPr>
        <p:spPr/>
        <p:txBody>
          <a:bodyPr/>
          <a:lstStyle/>
          <a:p>
            <a:r>
              <a:rPr lang="en-US" dirty="0"/>
              <a:t>KSDE – DLS Updates</a:t>
            </a:r>
          </a:p>
        </p:txBody>
      </p:sp>
      <p:sp>
        <p:nvSpPr>
          <p:cNvPr id="3" name="Text Placeholder 2">
            <a:extLst>
              <a:ext uri="{FF2B5EF4-FFF2-40B4-BE49-F238E27FC236}">
                <a16:creationId xmlns:a16="http://schemas.microsoft.com/office/drawing/2014/main" id="{C663AEB5-5272-AE69-0C5D-3835C169405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25680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AB6B4E-B91E-9A41-AB9E-F5F3237F44DC}"/>
              </a:ext>
            </a:extLst>
          </p:cNvPr>
          <p:cNvSpPr>
            <a:spLocks noGrp="1"/>
          </p:cNvSpPr>
          <p:nvPr>
            <p:ph idx="1"/>
          </p:nvPr>
        </p:nvSpPr>
        <p:spPr>
          <a:xfrm>
            <a:off x="838200" y="1790770"/>
            <a:ext cx="10515600" cy="4532890"/>
          </a:xfrm>
        </p:spPr>
        <p:txBody>
          <a:bodyPr/>
          <a:lstStyle/>
          <a:p>
            <a:r>
              <a:rPr lang="en-US"/>
              <a:t>A CTE </a:t>
            </a:r>
            <a:r>
              <a:rPr lang="en-US" sz="2800" i="0">
                <a:solidFill>
                  <a:schemeClr val="tx1"/>
                </a:solidFill>
                <a:effectLst/>
              </a:rPr>
              <a:t>Pathway Credential Recommendations Link will be Available </a:t>
            </a:r>
            <a:r>
              <a:rPr lang="en-US"/>
              <a:t>Y</a:t>
            </a:r>
            <a:r>
              <a:rPr lang="en-US" sz="2800" i="0">
                <a:solidFill>
                  <a:schemeClr val="tx1"/>
                </a:solidFill>
                <a:effectLst/>
              </a:rPr>
              <a:t>ear-Round for Pathway Credential Recommendation Submissions </a:t>
            </a:r>
            <a:r>
              <a:rPr lang="en-US" kern="100">
                <a:effectLst/>
                <a:latin typeface="+mn-lt"/>
                <a:ea typeface="Calibri" panose="020F0502020204030204" pitchFamily="34" charset="0"/>
                <a:cs typeface="Times New Roman" panose="02020603050405020304" pitchFamily="18" charset="0"/>
              </a:rPr>
              <a:t>in compliance with Senate Bill 123 (New Section 10)</a:t>
            </a:r>
          </a:p>
          <a:p>
            <a:endParaRPr lang="en-US" sz="2800" i="0">
              <a:solidFill>
                <a:schemeClr val="tx1"/>
              </a:solidFill>
              <a:effectLst/>
            </a:endParaRPr>
          </a:p>
          <a:p>
            <a:pPr marL="0" indent="0">
              <a:buNone/>
            </a:pPr>
            <a:endParaRPr lang="en-US"/>
          </a:p>
        </p:txBody>
      </p:sp>
      <p:sp>
        <p:nvSpPr>
          <p:cNvPr id="3" name="Title 2">
            <a:extLst>
              <a:ext uri="{FF2B5EF4-FFF2-40B4-BE49-F238E27FC236}">
                <a16:creationId xmlns:a16="http://schemas.microsoft.com/office/drawing/2014/main" id="{7EDF4BE0-603F-CE33-A64D-A922EF7379D5}"/>
              </a:ext>
            </a:extLst>
          </p:cNvPr>
          <p:cNvSpPr>
            <a:spLocks noGrp="1"/>
          </p:cNvSpPr>
          <p:nvPr>
            <p:ph type="title"/>
          </p:nvPr>
        </p:nvSpPr>
        <p:spPr>
          <a:xfrm>
            <a:off x="838200" y="534340"/>
            <a:ext cx="10515600" cy="1325563"/>
          </a:xfrm>
        </p:spPr>
        <p:txBody>
          <a:bodyPr>
            <a:normAutofit fontScale="90000"/>
          </a:bodyPr>
          <a:lstStyle/>
          <a:p>
            <a:r>
              <a:rPr lang="en-US" sz="4400" i="0">
                <a:solidFill>
                  <a:schemeClr val="tx1"/>
                </a:solidFill>
                <a:effectLst/>
              </a:rPr>
              <a:t>Career and Technical Education (CTE)</a:t>
            </a:r>
            <a:br>
              <a:rPr lang="en-US" sz="4400" i="0">
                <a:solidFill>
                  <a:schemeClr val="tx1"/>
                </a:solidFill>
                <a:effectLst/>
              </a:rPr>
            </a:br>
            <a:r>
              <a:rPr lang="en-US" sz="4400" i="0">
                <a:solidFill>
                  <a:schemeClr val="tx1"/>
                </a:solidFill>
                <a:effectLst/>
              </a:rPr>
              <a:t>Pathway Credential Recommendations</a:t>
            </a:r>
            <a:br>
              <a:rPr lang="en-US"/>
            </a:br>
            <a:endParaRPr lang="en-US"/>
          </a:p>
        </p:txBody>
      </p:sp>
      <p:pic>
        <p:nvPicPr>
          <p:cNvPr id="5" name="Picture 4" descr="A qr code on a white background&#10;&#10;Description automatically generated">
            <a:extLst>
              <a:ext uri="{FF2B5EF4-FFF2-40B4-BE49-F238E27FC236}">
                <a16:creationId xmlns:a16="http://schemas.microsoft.com/office/drawing/2014/main" id="{9C541018-49CB-678C-6C1D-6438F9B48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5682" y="3429000"/>
            <a:ext cx="2400635" cy="24292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256852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26AA00-A84A-FEC4-54CF-AF094BF1A3F8}"/>
              </a:ext>
            </a:extLst>
          </p:cNvPr>
          <p:cNvSpPr>
            <a:spLocks noGrp="1"/>
          </p:cNvSpPr>
          <p:nvPr>
            <p:ph idx="1"/>
          </p:nvPr>
        </p:nvSpPr>
        <p:spPr>
          <a:xfrm>
            <a:off x="838200" y="1535918"/>
            <a:ext cx="10990006" cy="4532890"/>
          </a:xfrm>
        </p:spPr>
        <p:txBody>
          <a:bodyPr>
            <a:normAutofit lnSpcReduction="10000"/>
          </a:bodyPr>
          <a:lstStyle/>
          <a:p>
            <a:pPr marL="0" marR="0" indent="0">
              <a:lnSpc>
                <a:spcPct val="120000"/>
              </a:lnSpc>
              <a:spcBef>
                <a:spcPts val="0"/>
              </a:spcBef>
              <a:spcAft>
                <a:spcPts val="800"/>
              </a:spcAft>
              <a:buNone/>
            </a:pPr>
            <a:r>
              <a:rPr lang="en-US" sz="2000" b="1" kern="100" dirty="0">
                <a:effectLst/>
                <a:latin typeface="+mn-lt"/>
                <a:ea typeface="Calibri" panose="020F0502020204030204" pitchFamily="34" charset="0"/>
                <a:cs typeface="Times New Roman" panose="02020603050405020304" pitchFamily="18" charset="0"/>
              </a:rPr>
              <a:t>What are Tiered Technical / Excel in CTE course?</a:t>
            </a:r>
            <a:endParaRPr lang="en-US" sz="2000" kern="100" dirty="0">
              <a:effectLst/>
              <a:latin typeface="+mn-lt"/>
              <a:ea typeface="Calibri" panose="020F0502020204030204" pitchFamily="34" charset="0"/>
              <a:cs typeface="Times New Roman" panose="02020603050405020304" pitchFamily="18" charset="0"/>
            </a:endParaRPr>
          </a:p>
          <a:p>
            <a:pPr>
              <a:lnSpc>
                <a:spcPct val="120000"/>
              </a:lnSpc>
              <a:spcBef>
                <a:spcPts val="0"/>
              </a:spcBef>
              <a:spcAft>
                <a:spcPts val="0"/>
              </a:spcAft>
            </a:pPr>
            <a:r>
              <a:rPr lang="en-US" sz="2000" kern="100" dirty="0">
                <a:effectLst/>
                <a:latin typeface="+mn-lt"/>
                <a:ea typeface="Calibri" panose="020F0502020204030204" pitchFamily="34" charset="0"/>
                <a:cs typeface="Times New Roman" panose="02020603050405020304" pitchFamily="18" charset="0"/>
              </a:rPr>
              <a:t>Post-secondary credits first funded when Senate Bill 155, or the Governor’s CTE bill, was passed into law on July 1, 2012.</a:t>
            </a:r>
          </a:p>
          <a:p>
            <a:pPr>
              <a:lnSpc>
                <a:spcPct val="120000"/>
              </a:lnSpc>
              <a:spcBef>
                <a:spcPts val="0"/>
              </a:spcBef>
              <a:spcAft>
                <a:spcPts val="0"/>
              </a:spcAft>
            </a:pPr>
            <a:r>
              <a:rPr lang="en-US" sz="2000" kern="100" dirty="0">
                <a:effectLst/>
                <a:latin typeface="+mn-lt"/>
                <a:ea typeface="Calibri" panose="020F0502020204030204" pitchFamily="34" charset="0"/>
                <a:cs typeface="Times New Roman" panose="02020603050405020304" pitchFamily="18" charset="0"/>
              </a:rPr>
              <a:t>Provides free tuition or tuition reimbursement for high school students taking designated CTE courses from post-secondary institutions while in high school.</a:t>
            </a:r>
          </a:p>
          <a:p>
            <a:pPr>
              <a:lnSpc>
                <a:spcPct val="120000"/>
              </a:lnSpc>
              <a:spcBef>
                <a:spcPts val="0"/>
              </a:spcBef>
              <a:spcAft>
                <a:spcPts val="0"/>
              </a:spcAft>
            </a:pPr>
            <a:r>
              <a:rPr lang="en-US" sz="2000" kern="100" dirty="0">
                <a:effectLst/>
                <a:latin typeface="+mn-lt"/>
                <a:ea typeface="Calibri" panose="020F0502020204030204" pitchFamily="34" charset="0"/>
                <a:cs typeface="Times New Roman" panose="02020603050405020304" pitchFamily="18" charset="0"/>
              </a:rPr>
              <a:t>The goal of this bill is to create a Kansas workforce that is highly skilled and ready for employment.</a:t>
            </a:r>
          </a:p>
          <a:p>
            <a:pPr>
              <a:lnSpc>
                <a:spcPct val="120000"/>
              </a:lnSpc>
              <a:spcBef>
                <a:spcPts val="0"/>
              </a:spcBef>
              <a:spcAft>
                <a:spcPts val="0"/>
              </a:spcAft>
            </a:pPr>
            <a:r>
              <a:rPr lang="en-US" sz="2000" kern="100" dirty="0">
                <a:effectLst/>
                <a:latin typeface="+mn-lt"/>
                <a:ea typeface="Calibri" panose="020F0502020204030204" pitchFamily="34" charset="0"/>
                <a:cs typeface="Times New Roman" panose="02020603050405020304" pitchFamily="18" charset="0"/>
              </a:rPr>
              <a:t>Students may be financially responsible for fees outside of tuition including technology fees, tools, and textbooks.</a:t>
            </a:r>
          </a:p>
          <a:p>
            <a:pPr marL="0" indent="0">
              <a:lnSpc>
                <a:spcPct val="120000"/>
              </a:lnSpc>
              <a:spcBef>
                <a:spcPts val="0"/>
              </a:spcBef>
              <a:spcAft>
                <a:spcPts val="800"/>
              </a:spcAft>
              <a:buNone/>
            </a:pPr>
            <a:endParaRPr lang="en-US" sz="2000" dirty="0">
              <a:latin typeface="+mn-lt"/>
              <a:hlinkClick r:id="" action="ppaction://noaction"/>
            </a:endParaRPr>
          </a:p>
          <a:p>
            <a:pPr marL="0" indent="0">
              <a:lnSpc>
                <a:spcPct val="120000"/>
              </a:lnSpc>
              <a:spcBef>
                <a:spcPts val="0"/>
              </a:spcBef>
              <a:spcAft>
                <a:spcPts val="800"/>
              </a:spcAft>
              <a:buNone/>
            </a:pPr>
            <a:endParaRPr lang="en-US" sz="2000" dirty="0">
              <a:latin typeface="+mn-lt"/>
              <a:hlinkClick r:id="" action="ppaction://noaction"/>
            </a:endParaRPr>
          </a:p>
          <a:p>
            <a:pPr marL="0" indent="0">
              <a:lnSpc>
                <a:spcPct val="120000"/>
              </a:lnSpc>
              <a:spcBef>
                <a:spcPts val="0"/>
              </a:spcBef>
              <a:spcAft>
                <a:spcPts val="800"/>
              </a:spcAft>
              <a:buNone/>
            </a:pPr>
            <a:r>
              <a:rPr lang="en-US" sz="2000" dirty="0">
                <a:latin typeface="+mn-lt"/>
                <a:hlinkClick r:id="" action="ppaction://noaction"/>
              </a:rPr>
              <a:t>Tiered Technical Courses (ksde.org)</a:t>
            </a:r>
            <a:endParaRPr lang="en-US" sz="3600" kern="100" dirty="0">
              <a:effectLst/>
              <a:latin typeface="+mn-lt"/>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8A4BB733-6A24-9205-0EAE-235624EA43D3}"/>
              </a:ext>
            </a:extLst>
          </p:cNvPr>
          <p:cNvSpPr>
            <a:spLocks noGrp="1"/>
          </p:cNvSpPr>
          <p:nvPr>
            <p:ph type="title"/>
          </p:nvPr>
        </p:nvSpPr>
        <p:spPr>
          <a:xfrm>
            <a:off x="838200" y="50491"/>
            <a:ext cx="10515600" cy="1325563"/>
          </a:xfrm>
        </p:spPr>
        <p:txBody>
          <a:bodyPr/>
          <a:lstStyle/>
          <a:p>
            <a:r>
              <a:rPr lang="en-US" dirty="0"/>
              <a:t>Tiered Technical Courses</a:t>
            </a:r>
          </a:p>
        </p:txBody>
      </p:sp>
      <p:pic>
        <p:nvPicPr>
          <p:cNvPr id="6" name="Picture 5">
            <a:extLst>
              <a:ext uri="{FF2B5EF4-FFF2-40B4-BE49-F238E27FC236}">
                <a16:creationId xmlns:a16="http://schemas.microsoft.com/office/drawing/2014/main" id="{D522D29E-DC9F-6798-03FF-7131C94B8B44}"/>
              </a:ext>
            </a:extLst>
          </p:cNvPr>
          <p:cNvPicPr>
            <a:picLocks noChangeAspect="1"/>
          </p:cNvPicPr>
          <p:nvPr/>
        </p:nvPicPr>
        <p:blipFill>
          <a:blip r:embed="rId2"/>
          <a:stretch>
            <a:fillRect/>
          </a:stretch>
        </p:blipFill>
        <p:spPr>
          <a:xfrm>
            <a:off x="5288904" y="4454013"/>
            <a:ext cx="1788687" cy="1809366"/>
          </a:xfrm>
          <a:prstGeom prst="rect">
            <a:avLst/>
          </a:prstGeom>
        </p:spPr>
      </p:pic>
    </p:spTree>
    <p:extLst>
      <p:ext uri="{BB962C8B-B14F-4D97-AF65-F5344CB8AC3E}">
        <p14:creationId xmlns:p14="http://schemas.microsoft.com/office/powerpoint/2010/main" val="24413009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A46C39-661C-7E8F-AB12-45B5BDCE4B93}"/>
              </a:ext>
            </a:extLst>
          </p:cNvPr>
          <p:cNvSpPr>
            <a:spLocks noGrp="1"/>
          </p:cNvSpPr>
          <p:nvPr>
            <p:ph idx="1"/>
          </p:nvPr>
        </p:nvSpPr>
        <p:spPr>
          <a:xfrm>
            <a:off x="1140543" y="1111045"/>
            <a:ext cx="11769212" cy="5262563"/>
          </a:xfrm>
        </p:spPr>
        <p:txBody>
          <a:bodyPr>
            <a:normAutofit/>
          </a:bodyPr>
          <a:lstStyle/>
          <a:p>
            <a:pPr algn="l"/>
            <a:endParaRPr lang="en-US" sz="1800" b="0" i="0" u="none" strike="noStrike" baseline="0" dirty="0">
              <a:solidFill>
                <a:srgbClr val="000000"/>
              </a:solidFill>
              <a:latin typeface="Open Sans" panose="020B0606030504020204" pitchFamily="34" charset="0"/>
            </a:endParaRPr>
          </a:p>
          <a:p>
            <a:pPr marL="0" indent="0">
              <a:buNone/>
            </a:pPr>
            <a:r>
              <a:rPr lang="en-US" sz="1800" b="0" i="0" u="none" strike="noStrike" baseline="0" dirty="0">
                <a:solidFill>
                  <a:srgbClr val="FFFFFF"/>
                </a:solidFill>
                <a:latin typeface="Open Sans" panose="020B0606030504020204" pitchFamily="34" charset="0"/>
              </a:rPr>
              <a:t>	Lead Consultant 	Created 	Last Year Reviewed </a:t>
            </a:r>
            <a:r>
              <a:rPr lang="en-US" sz="1800" b="0" i="0" u="none" strike="noStrike" baseline="0" dirty="0">
                <a:solidFill>
                  <a:srgbClr val="000000"/>
                </a:solidFill>
                <a:latin typeface="Open Sans" panose="020B0606030504020204" pitchFamily="34" charset="0"/>
              </a:rPr>
              <a:t>	</a:t>
            </a:r>
            <a:r>
              <a:rPr lang="en-US" sz="1800" b="0" i="0" u="none" strike="noStrike" baseline="0" dirty="0">
                <a:solidFill>
                  <a:srgbClr val="FFFFFF"/>
                </a:solidFill>
                <a:latin typeface="Open Sans" panose="020B0606030504020204" pitchFamily="34" charset="0"/>
              </a:rPr>
              <a:t>Next Projected Review 	</a:t>
            </a:r>
          </a:p>
          <a:p>
            <a:r>
              <a:rPr lang="en-US" sz="3200" i="0" strike="noStrike" baseline="0" dirty="0">
                <a:solidFill>
                  <a:srgbClr val="12284C"/>
                </a:solidFill>
                <a:latin typeface="+mn-lt"/>
              </a:rPr>
              <a:t>Agriculture, Food and Natural Resources  		 	</a:t>
            </a:r>
          </a:p>
          <a:p>
            <a:r>
              <a:rPr lang="en-US" sz="3200" i="0" strike="noStrike" baseline="0" dirty="0">
                <a:solidFill>
                  <a:srgbClr val="12284C"/>
                </a:solidFill>
                <a:latin typeface="+mn-lt"/>
              </a:rPr>
              <a:t>Architecture and Construction 			</a:t>
            </a:r>
          </a:p>
          <a:p>
            <a:r>
              <a:rPr lang="en-US" sz="3200" i="0" strike="noStrike" baseline="0" dirty="0">
                <a:solidFill>
                  <a:srgbClr val="12284C"/>
                </a:solidFill>
                <a:latin typeface="+mn-lt"/>
              </a:rPr>
              <a:t>Arts, A/V Technology and Communications  		</a:t>
            </a:r>
          </a:p>
          <a:p>
            <a:r>
              <a:rPr lang="en-US" sz="3200" i="0" strike="noStrike" baseline="0" dirty="0">
                <a:solidFill>
                  <a:srgbClr val="12284C"/>
                </a:solidFill>
                <a:latin typeface="+mn-lt"/>
              </a:rPr>
              <a:t>Education and Training 		 		</a:t>
            </a:r>
          </a:p>
          <a:p>
            <a:r>
              <a:rPr lang="en-US" sz="3200" i="0" strike="noStrike" baseline="0" dirty="0">
                <a:solidFill>
                  <a:srgbClr val="12284C"/>
                </a:solidFill>
                <a:latin typeface="+mn-lt"/>
              </a:rPr>
              <a:t>Engineering 							</a:t>
            </a:r>
          </a:p>
          <a:p>
            <a:r>
              <a:rPr lang="fr-FR" sz="3200" i="0" strike="noStrike" baseline="0" dirty="0">
                <a:solidFill>
                  <a:srgbClr val="12284C"/>
                </a:solidFill>
                <a:latin typeface="+mn-lt"/>
              </a:rPr>
              <a:t>Finance 			 			</a:t>
            </a:r>
            <a:r>
              <a:rPr lang="en-US" sz="3200" i="0" strike="noStrike" baseline="0" dirty="0">
                <a:solidFill>
                  <a:srgbClr val="12284C"/>
                </a:solidFill>
                <a:latin typeface="+mn-lt"/>
              </a:rPr>
              <a:t>	</a:t>
            </a:r>
          </a:p>
          <a:p>
            <a:r>
              <a:rPr lang="en-US" sz="3200" i="0" strike="noStrike" baseline="0" dirty="0">
                <a:solidFill>
                  <a:srgbClr val="12284C"/>
                </a:solidFill>
                <a:latin typeface="+mn-lt"/>
              </a:rPr>
              <a:t>Health and Bio Sciences </a:t>
            </a:r>
            <a:r>
              <a:rPr lang="en-US" sz="2900" i="0" strike="noStrike" baseline="0" dirty="0">
                <a:solidFill>
                  <a:srgbClr val="12284C"/>
                </a:solidFill>
                <a:latin typeface="+mn-lt"/>
              </a:rPr>
              <a:t>	</a:t>
            </a:r>
            <a:r>
              <a:rPr lang="en-US" sz="2900" b="0" i="0" strike="noStrike" baseline="0" dirty="0">
                <a:solidFill>
                  <a:srgbClr val="000000"/>
                </a:solidFill>
                <a:latin typeface="+mn-lt"/>
              </a:rPr>
              <a:t>				</a:t>
            </a:r>
          </a:p>
          <a:p>
            <a:pPr marL="0" indent="0">
              <a:buNone/>
            </a:pPr>
            <a:endParaRPr lang="en-US" dirty="0"/>
          </a:p>
        </p:txBody>
      </p:sp>
      <p:sp>
        <p:nvSpPr>
          <p:cNvPr id="3" name="Title 2">
            <a:extLst>
              <a:ext uri="{FF2B5EF4-FFF2-40B4-BE49-F238E27FC236}">
                <a16:creationId xmlns:a16="http://schemas.microsoft.com/office/drawing/2014/main" id="{21181E5A-AA38-396C-7202-B048D90DC54B}"/>
              </a:ext>
            </a:extLst>
          </p:cNvPr>
          <p:cNvSpPr>
            <a:spLocks noGrp="1"/>
          </p:cNvSpPr>
          <p:nvPr>
            <p:ph type="title"/>
          </p:nvPr>
        </p:nvSpPr>
        <p:spPr>
          <a:xfrm>
            <a:off x="894736" y="244397"/>
            <a:ext cx="12260825" cy="1325563"/>
          </a:xfrm>
        </p:spPr>
        <p:txBody>
          <a:bodyPr>
            <a:normAutofit/>
          </a:bodyPr>
          <a:lstStyle/>
          <a:p>
            <a:r>
              <a:rPr lang="en-US" sz="4400" b="0" i="0" u="none" strike="noStrike" baseline="0" dirty="0">
                <a:solidFill>
                  <a:srgbClr val="12284C"/>
                </a:solidFill>
              </a:rPr>
              <a:t>Career and Technical Education (CTE) </a:t>
            </a:r>
            <a:br>
              <a:rPr lang="en-US" sz="4400" b="0" i="0" u="none" strike="noStrike" baseline="0" dirty="0">
                <a:solidFill>
                  <a:srgbClr val="12284C"/>
                </a:solidFill>
              </a:rPr>
            </a:br>
            <a:r>
              <a:rPr lang="en-US" sz="4400" b="0" i="0" u="none" strike="noStrike" baseline="0" dirty="0">
                <a:solidFill>
                  <a:srgbClr val="12284C"/>
                </a:solidFill>
              </a:rPr>
              <a:t>2023-2024 Cluster Reviews</a:t>
            </a:r>
            <a:endParaRPr lang="en-US" dirty="0">
              <a:solidFill>
                <a:srgbClr val="12284C"/>
              </a:solidFill>
            </a:endParaRPr>
          </a:p>
        </p:txBody>
      </p:sp>
      <p:pic>
        <p:nvPicPr>
          <p:cNvPr id="5" name="Graphic 4" descr="Flip calendar with solid fill">
            <a:extLst>
              <a:ext uri="{FF2B5EF4-FFF2-40B4-BE49-F238E27FC236}">
                <a16:creationId xmlns:a16="http://schemas.microsoft.com/office/drawing/2014/main" id="{D674D9DC-F793-EFCA-F2B7-094163DC8E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00103" y="3497827"/>
            <a:ext cx="2723534" cy="2723534"/>
          </a:xfrm>
          <a:prstGeom prst="rect">
            <a:avLst/>
          </a:prstGeom>
        </p:spPr>
      </p:pic>
      <p:sp>
        <p:nvSpPr>
          <p:cNvPr id="6" name="TextBox 5">
            <a:extLst>
              <a:ext uri="{FF2B5EF4-FFF2-40B4-BE49-F238E27FC236}">
                <a16:creationId xmlns:a16="http://schemas.microsoft.com/office/drawing/2014/main" id="{19EBD783-E55F-DC56-5CDD-793AD7CF67AD}"/>
              </a:ext>
            </a:extLst>
          </p:cNvPr>
          <p:cNvSpPr txBox="1"/>
          <p:nvPr/>
        </p:nvSpPr>
        <p:spPr>
          <a:xfrm>
            <a:off x="8819535" y="4758813"/>
            <a:ext cx="1474839" cy="923330"/>
          </a:xfrm>
          <a:prstGeom prst="rect">
            <a:avLst/>
          </a:prstGeom>
          <a:noFill/>
        </p:spPr>
        <p:txBody>
          <a:bodyPr wrap="square" rtlCol="0">
            <a:spAutoFit/>
          </a:bodyPr>
          <a:lstStyle/>
          <a:p>
            <a:pPr algn="ctr"/>
            <a:r>
              <a:rPr lang="en-US" b="1" dirty="0">
                <a:solidFill>
                  <a:schemeClr val="tx2"/>
                </a:solidFill>
              </a:rPr>
              <a:t>Changes for</a:t>
            </a:r>
          </a:p>
          <a:p>
            <a:pPr algn="ctr"/>
            <a:r>
              <a:rPr lang="en-US" b="1" dirty="0">
                <a:solidFill>
                  <a:schemeClr val="tx2"/>
                </a:solidFill>
              </a:rPr>
              <a:t>2025-26 School Year</a:t>
            </a:r>
          </a:p>
        </p:txBody>
      </p:sp>
    </p:spTree>
    <p:extLst>
      <p:ext uri="{BB962C8B-B14F-4D97-AF65-F5344CB8AC3E}">
        <p14:creationId xmlns:p14="http://schemas.microsoft.com/office/powerpoint/2010/main" val="407238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0"/>
          <p:cNvSpPr txBox="1">
            <a:spLocks noGrp="1"/>
          </p:cNvSpPr>
          <p:nvPr>
            <p:ph type="title"/>
          </p:nvPr>
        </p:nvSpPr>
        <p:spPr>
          <a:xfrm>
            <a:off x="839788" y="365125"/>
            <a:ext cx="10515600" cy="1149200"/>
          </a:xfrm>
          <a:prstGeom prst="rect">
            <a:avLst/>
          </a:prstGeom>
          <a:noFill/>
          <a:ln>
            <a:noFill/>
          </a:ln>
        </p:spPr>
        <p:txBody>
          <a:bodyPr spcFirstLastPara="1" wrap="square" lIns="91433" tIns="45700" rIns="91433" bIns="45700" anchor="ctr" anchorCtr="0">
            <a:noAutofit/>
          </a:bodyPr>
          <a:lstStyle/>
          <a:p>
            <a:pPr>
              <a:buSzPts val="3000"/>
            </a:pPr>
            <a:r>
              <a:rPr lang="en" sz="4267" dirty="0"/>
              <a:t>Financial Literacy</a:t>
            </a:r>
            <a:endParaRPr sz="4267" dirty="0"/>
          </a:p>
        </p:txBody>
      </p:sp>
      <p:sp>
        <p:nvSpPr>
          <p:cNvPr id="394" name="Google Shape;394;p50"/>
          <p:cNvSpPr txBox="1">
            <a:spLocks noGrp="1"/>
          </p:cNvSpPr>
          <p:nvPr>
            <p:ph type="body" idx="2"/>
          </p:nvPr>
        </p:nvSpPr>
        <p:spPr>
          <a:xfrm>
            <a:off x="132202" y="1514325"/>
            <a:ext cx="11688897" cy="4622070"/>
          </a:xfrm>
          <a:prstGeom prst="rect">
            <a:avLst/>
          </a:prstGeom>
          <a:noFill/>
          <a:ln>
            <a:noFill/>
          </a:ln>
        </p:spPr>
        <p:txBody>
          <a:bodyPr spcFirstLastPara="1" wrap="square" lIns="91433" tIns="45700" rIns="91433" bIns="45700" anchor="t" anchorCtr="0">
            <a:noAutofit/>
          </a:bodyPr>
          <a:lstStyle/>
          <a:p>
            <a:pPr marL="0" indent="0">
              <a:spcBef>
                <a:spcPts val="0"/>
              </a:spcBef>
              <a:buNone/>
            </a:pPr>
            <a:r>
              <a:rPr lang="en-US" b="1" dirty="0"/>
              <a:t>Course Title: </a:t>
            </a:r>
            <a:r>
              <a:rPr lang="en-US" dirty="0"/>
              <a:t>Financial Literacy </a:t>
            </a:r>
          </a:p>
          <a:p>
            <a:pPr marL="0" indent="0">
              <a:spcBef>
                <a:spcPts val="0"/>
              </a:spcBef>
              <a:buNone/>
            </a:pPr>
            <a:r>
              <a:rPr lang="en-US" b="1" dirty="0"/>
              <a:t>Course Code: </a:t>
            </a:r>
            <a:r>
              <a:rPr lang="en-US" dirty="0"/>
              <a:t>22990 </a:t>
            </a:r>
          </a:p>
          <a:p>
            <a:pPr marL="0" indent="0">
              <a:spcBef>
                <a:spcPts val="0"/>
              </a:spcBef>
              <a:buNone/>
            </a:pPr>
            <a:endParaRPr lang="en-US" dirty="0"/>
          </a:p>
          <a:p>
            <a:pPr marL="0" indent="0">
              <a:spcBef>
                <a:spcPts val="0"/>
              </a:spcBef>
              <a:buNone/>
            </a:pPr>
            <a:r>
              <a:rPr lang="en-US" b="1" dirty="0"/>
              <a:t>Course Description: </a:t>
            </a:r>
            <a:r>
              <a:rPr lang="en-US" dirty="0"/>
              <a:t>Financial literacy course provides students with an understanding of the concepts, principles and skills involved in making and applying sound financial decisions. This course emphasizes earning income, spending, saving, investing, managing credit and managing risk.</a:t>
            </a:r>
          </a:p>
          <a:p>
            <a:pPr marL="0" indent="0">
              <a:spcBef>
                <a:spcPts val="0"/>
              </a:spcBef>
              <a:buNone/>
            </a:pPr>
            <a:endParaRPr lang="en-US" dirty="0"/>
          </a:p>
          <a:p>
            <a:pPr marL="0" indent="0">
              <a:spcBef>
                <a:spcPts val="0"/>
              </a:spcBef>
              <a:buNone/>
            </a:pPr>
            <a:r>
              <a:rPr lang="en-US" b="1" dirty="0"/>
              <a:t>Qualified Teachers: </a:t>
            </a:r>
            <a:r>
              <a:rPr lang="en-US" dirty="0"/>
              <a:t>Family and Consumer Sciences, Gen Business, Business Ed Comp, Business Economics, Business Finance, Economics, History and Government, Social Studies Comp (With verifiable Financial Literacy Training) </a:t>
            </a:r>
            <a:endParaRPr dirty="0"/>
          </a:p>
        </p:txBody>
      </p:sp>
      <p:sp>
        <p:nvSpPr>
          <p:cNvPr id="3" name="TextBox 2">
            <a:extLst>
              <a:ext uri="{FF2B5EF4-FFF2-40B4-BE49-F238E27FC236}">
                <a16:creationId xmlns:a16="http://schemas.microsoft.com/office/drawing/2014/main" id="{17D5F9DB-04D7-7795-4393-9E0955ADC34C}"/>
              </a:ext>
            </a:extLst>
          </p:cNvPr>
          <p:cNvSpPr txBox="1"/>
          <p:nvPr/>
        </p:nvSpPr>
        <p:spPr>
          <a:xfrm>
            <a:off x="8518024" y="259940"/>
            <a:ext cx="1764020" cy="923330"/>
          </a:xfrm>
          <a:prstGeom prst="rect">
            <a:avLst/>
          </a:prstGeom>
          <a:noFill/>
        </p:spPr>
        <p:txBody>
          <a:bodyPr wrap="square" rtlCol="0">
            <a:spAutoFit/>
          </a:bodyPr>
          <a:lstStyle/>
          <a:p>
            <a:pPr algn="ctr"/>
            <a:r>
              <a:rPr lang="en-US" sz="1800" b="1" dirty="0">
                <a:solidFill>
                  <a:srgbClr val="FF0000"/>
                </a:solidFill>
                <a:latin typeface="+mj-lt"/>
              </a:rPr>
              <a:t>New </a:t>
            </a:r>
            <a:br>
              <a:rPr lang="en-US" sz="1800" b="1" dirty="0">
                <a:solidFill>
                  <a:srgbClr val="FF0000"/>
                </a:solidFill>
                <a:latin typeface="+mj-lt"/>
              </a:rPr>
            </a:br>
            <a:r>
              <a:rPr lang="en-US" sz="1800" b="1" dirty="0">
                <a:solidFill>
                  <a:srgbClr val="FF0000"/>
                </a:solidFill>
                <a:latin typeface="+mj-lt"/>
              </a:rPr>
              <a:t>Graduation Requirement</a:t>
            </a:r>
            <a:endParaRPr lang="en-US" dirty="0">
              <a:solidFill>
                <a:srgbClr val="FF0000"/>
              </a:solidFill>
              <a:latin typeface="+mj-lt"/>
            </a:endParaRPr>
          </a:p>
        </p:txBody>
      </p:sp>
      <p:pic>
        <p:nvPicPr>
          <p:cNvPr id="5" name="Graphic 4" descr="Graduation cap with solid fill">
            <a:extLst>
              <a:ext uri="{FF2B5EF4-FFF2-40B4-BE49-F238E27FC236}">
                <a16:creationId xmlns:a16="http://schemas.microsoft.com/office/drawing/2014/main" id="{85B8FEF0-F951-5D2D-AA60-3F7E7EE3EA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07031" y="259940"/>
            <a:ext cx="914400" cy="914400"/>
          </a:xfrm>
          <a:prstGeom prst="rect">
            <a:avLst/>
          </a:prstGeom>
        </p:spPr>
      </p:pic>
    </p:spTree>
    <p:extLst>
      <p:ext uri="{BB962C8B-B14F-4D97-AF65-F5344CB8AC3E}">
        <p14:creationId xmlns:p14="http://schemas.microsoft.com/office/powerpoint/2010/main" val="10885558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A09F92-6DB4-97CC-2917-AD9E53728735}"/>
              </a:ext>
            </a:extLst>
          </p:cNvPr>
          <p:cNvPicPr>
            <a:picLocks noChangeAspect="1"/>
          </p:cNvPicPr>
          <p:nvPr/>
        </p:nvPicPr>
        <p:blipFill>
          <a:blip r:embed="rId3"/>
          <a:stretch>
            <a:fillRect/>
          </a:stretch>
        </p:blipFill>
        <p:spPr>
          <a:xfrm>
            <a:off x="1182758" y="-71322"/>
            <a:ext cx="9929870" cy="3834438"/>
          </a:xfrm>
          <a:prstGeom prst="rect">
            <a:avLst/>
          </a:prstGeom>
        </p:spPr>
      </p:pic>
      <p:pic>
        <p:nvPicPr>
          <p:cNvPr id="9" name="Picture 8" descr="A qr code on a white background&#10;&#10;Description automatically generated">
            <a:extLst>
              <a:ext uri="{FF2B5EF4-FFF2-40B4-BE49-F238E27FC236}">
                <a16:creationId xmlns:a16="http://schemas.microsoft.com/office/drawing/2014/main" id="{66429EA2-2120-B7F0-0373-A5463232FD3E}"/>
              </a:ext>
            </a:extLst>
          </p:cNvPr>
          <p:cNvPicPr>
            <a:picLocks noChangeAspect="1"/>
          </p:cNvPicPr>
          <p:nvPr/>
        </p:nvPicPr>
        <p:blipFill rotWithShape="1">
          <a:blip r:embed="rId4">
            <a:extLst>
              <a:ext uri="{28A0092B-C50C-407E-A947-70E740481C1C}">
                <a14:useLocalDpi xmlns:a14="http://schemas.microsoft.com/office/drawing/2010/main" val="0"/>
              </a:ext>
            </a:extLst>
          </a:blip>
          <a:srcRect l="8841" t="8957" r="7681" b="8957"/>
          <a:stretch/>
        </p:blipFill>
        <p:spPr>
          <a:xfrm>
            <a:off x="7871792" y="3763116"/>
            <a:ext cx="2385391" cy="2345635"/>
          </a:xfrm>
          <a:prstGeom prst="rect">
            <a:avLst/>
          </a:prstGeom>
        </p:spPr>
      </p:pic>
    </p:spTree>
    <p:extLst>
      <p:ext uri="{BB962C8B-B14F-4D97-AF65-F5344CB8AC3E}">
        <p14:creationId xmlns:p14="http://schemas.microsoft.com/office/powerpoint/2010/main" val="18068101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E96476-FF74-4AC4-14D0-366EC26BC933}"/>
              </a:ext>
            </a:extLst>
          </p:cNvPr>
          <p:cNvSpPr>
            <a:spLocks noGrp="1"/>
          </p:cNvSpPr>
          <p:nvPr>
            <p:ph idx="1"/>
          </p:nvPr>
        </p:nvSpPr>
        <p:spPr>
          <a:xfrm>
            <a:off x="-178419" y="9144000"/>
            <a:ext cx="9946268" cy="769861"/>
          </a:xfrm>
        </p:spPr>
        <p:txBody>
          <a:bodyPr>
            <a:normAutofit fontScale="85000" lnSpcReduction="20000"/>
          </a:bodyPr>
          <a:lstStyle/>
          <a:p>
            <a:r>
              <a:rPr lang="en-US" dirty="0">
                <a:hlinkClick r:id="rId3"/>
              </a:rPr>
              <a:t>Cool Careers Videos | </a:t>
            </a:r>
            <a:r>
              <a:rPr lang="en-US" dirty="0" err="1">
                <a:hlinkClick r:id="rId3"/>
              </a:rPr>
              <a:t>HirePaths</a:t>
            </a:r>
            <a:endParaRPr lang="en-US" dirty="0"/>
          </a:p>
          <a:p>
            <a:r>
              <a:rPr lang="en-US" dirty="0">
                <a:hlinkClick r:id="rId4"/>
              </a:rPr>
              <a:t>For Educators | </a:t>
            </a:r>
            <a:r>
              <a:rPr lang="en-US" dirty="0" err="1">
                <a:hlinkClick r:id="rId4"/>
              </a:rPr>
              <a:t>HirePaths</a:t>
            </a:r>
            <a:endParaRPr lang="en-US" dirty="0"/>
          </a:p>
        </p:txBody>
      </p:sp>
      <p:pic>
        <p:nvPicPr>
          <p:cNvPr id="5" name="Picture 4" descr="A group of people standing together&#10;&#10;Description automatically generated">
            <a:extLst>
              <a:ext uri="{FF2B5EF4-FFF2-40B4-BE49-F238E27FC236}">
                <a16:creationId xmlns:a16="http://schemas.microsoft.com/office/drawing/2014/main" id="{AC674F4F-A31D-4D7F-0996-B943D0552824}"/>
              </a:ext>
            </a:extLst>
          </p:cNvPr>
          <p:cNvPicPr>
            <a:picLocks noChangeAspect="1"/>
          </p:cNvPicPr>
          <p:nvPr/>
        </p:nvPicPr>
        <p:blipFill rotWithShape="1">
          <a:blip r:embed="rId5"/>
          <a:srcRect b="11311"/>
          <a:stretch/>
        </p:blipFill>
        <p:spPr>
          <a:xfrm>
            <a:off x="0" y="-78547"/>
            <a:ext cx="12192000" cy="5471532"/>
          </a:xfrm>
          <a:prstGeom prst="rect">
            <a:avLst/>
          </a:prstGeom>
        </p:spPr>
      </p:pic>
      <p:sp>
        <p:nvSpPr>
          <p:cNvPr id="6" name="TextBox 5">
            <a:extLst>
              <a:ext uri="{FF2B5EF4-FFF2-40B4-BE49-F238E27FC236}">
                <a16:creationId xmlns:a16="http://schemas.microsoft.com/office/drawing/2014/main" id="{6D546D54-9404-D4F8-104C-F7494B01B333}"/>
              </a:ext>
            </a:extLst>
          </p:cNvPr>
          <p:cNvSpPr txBox="1"/>
          <p:nvPr/>
        </p:nvSpPr>
        <p:spPr>
          <a:xfrm>
            <a:off x="691978" y="5669777"/>
            <a:ext cx="3966755" cy="461665"/>
          </a:xfrm>
          <a:prstGeom prst="rect">
            <a:avLst/>
          </a:prstGeom>
          <a:noFill/>
        </p:spPr>
        <p:txBody>
          <a:bodyPr wrap="square" rtlCol="0">
            <a:spAutoFit/>
          </a:bodyPr>
          <a:lstStyle/>
          <a:p>
            <a:r>
              <a:rPr lang="en-US" sz="2400" dirty="0">
                <a:hlinkClick r:id="rId4"/>
              </a:rPr>
              <a:t>For Educators | </a:t>
            </a:r>
            <a:r>
              <a:rPr lang="en-US" sz="2400" dirty="0" err="1">
                <a:hlinkClick r:id="rId4"/>
              </a:rPr>
              <a:t>HirePaths</a:t>
            </a:r>
            <a:endParaRPr lang="en-US" sz="2400" dirty="0"/>
          </a:p>
        </p:txBody>
      </p:sp>
      <p:sp>
        <p:nvSpPr>
          <p:cNvPr id="7" name="TextBox 6">
            <a:extLst>
              <a:ext uri="{FF2B5EF4-FFF2-40B4-BE49-F238E27FC236}">
                <a16:creationId xmlns:a16="http://schemas.microsoft.com/office/drawing/2014/main" id="{759397C4-2172-53B3-7EC6-59E8EE7F8F56}"/>
              </a:ext>
            </a:extLst>
          </p:cNvPr>
          <p:cNvSpPr txBox="1"/>
          <p:nvPr/>
        </p:nvSpPr>
        <p:spPr>
          <a:xfrm>
            <a:off x="6423102" y="5659865"/>
            <a:ext cx="5076920" cy="461665"/>
          </a:xfrm>
          <a:prstGeom prst="rect">
            <a:avLst/>
          </a:prstGeom>
          <a:noFill/>
        </p:spPr>
        <p:txBody>
          <a:bodyPr wrap="square" rtlCol="0">
            <a:spAutoFit/>
          </a:bodyPr>
          <a:lstStyle/>
          <a:p>
            <a:r>
              <a:rPr lang="en-US" sz="2400" dirty="0">
                <a:hlinkClick r:id="rId3"/>
              </a:rPr>
              <a:t>Cool Careers Videos | </a:t>
            </a:r>
            <a:r>
              <a:rPr lang="en-US" sz="2400" dirty="0" err="1">
                <a:hlinkClick r:id="rId3"/>
              </a:rPr>
              <a:t>HirePaths</a:t>
            </a:r>
            <a:endParaRPr lang="en-US" sz="2400" dirty="0"/>
          </a:p>
        </p:txBody>
      </p:sp>
    </p:spTree>
    <p:extLst>
      <p:ext uri="{BB962C8B-B14F-4D97-AF65-F5344CB8AC3E}">
        <p14:creationId xmlns:p14="http://schemas.microsoft.com/office/powerpoint/2010/main" val="38147321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p46"/>
          <p:cNvPicPr preferRelativeResize="0"/>
          <p:nvPr/>
        </p:nvPicPr>
        <p:blipFill>
          <a:blip r:embed="rId3">
            <a:alphaModFix/>
          </a:blip>
          <a:stretch>
            <a:fillRect/>
          </a:stretch>
        </p:blipFill>
        <p:spPr>
          <a:xfrm>
            <a:off x="349251" y="521770"/>
            <a:ext cx="11493500" cy="4406900"/>
          </a:xfrm>
          <a:prstGeom prst="rect">
            <a:avLst/>
          </a:prstGeom>
          <a:noFill/>
          <a:ln>
            <a:noFill/>
          </a:ln>
        </p:spPr>
      </p:pic>
      <p:sp>
        <p:nvSpPr>
          <p:cNvPr id="2" name="TextBox 1">
            <a:extLst>
              <a:ext uri="{FF2B5EF4-FFF2-40B4-BE49-F238E27FC236}">
                <a16:creationId xmlns:a16="http://schemas.microsoft.com/office/drawing/2014/main" id="{1A44A67C-EBF4-3408-7728-83504E60E204}"/>
              </a:ext>
            </a:extLst>
          </p:cNvPr>
          <p:cNvSpPr txBox="1"/>
          <p:nvPr/>
        </p:nvSpPr>
        <p:spPr>
          <a:xfrm>
            <a:off x="574907" y="4928670"/>
            <a:ext cx="11042187" cy="1487651"/>
          </a:xfrm>
          <a:prstGeom prst="rect">
            <a:avLst/>
          </a:prstGeom>
          <a:noFill/>
        </p:spPr>
        <p:txBody>
          <a:bodyPr wrap="square" rtlCol="0">
            <a:spAutoFit/>
          </a:bodyPr>
          <a:lstStyle/>
          <a:p>
            <a:pPr defTabSz="1219170">
              <a:buClr>
                <a:srgbClr val="000000"/>
              </a:buClr>
            </a:pPr>
            <a:r>
              <a:rPr lang="en-US" sz="2400" kern="100" dirty="0">
                <a:solidFill>
                  <a:srgbClr val="000000"/>
                </a:solidFill>
                <a:latin typeface="Open Sans Light" panose="020B0306030504020204" pitchFamily="34" charset="0"/>
                <a:ea typeface="Calibri" panose="020F0502020204030204" pitchFamily="34" charset="0"/>
                <a:cs typeface="Times New Roman" panose="02020603050405020304" pitchFamily="18" charset="0"/>
                <a:sym typeface="Arial"/>
              </a:rPr>
              <a:t>The Kansas State Department of Education (KSDE) will be providing IPS Technical Assistance opportunities in the fall at educational service centers. </a:t>
            </a:r>
            <a:r>
              <a:rPr lang="en-US" sz="2400" u="sng" kern="100" dirty="0">
                <a:solidFill>
                  <a:srgbClr val="0563C1"/>
                </a:solidFill>
                <a:latin typeface="Open Sans Light" panose="020B0306030504020204" pitchFamily="34" charset="0"/>
                <a:ea typeface="Calibri" panose="020F0502020204030204" pitchFamily="34" charset="0"/>
                <a:cs typeface="Times New Roman" panose="02020603050405020304" pitchFamily="18" charset="0"/>
                <a:sym typeface="Arial"/>
                <a:hlinkClick r:id="rId4"/>
              </a:rPr>
              <a:t>Fall 2023 Statewide Professional Development (ksde.org)</a:t>
            </a:r>
            <a:endParaRPr lang="en-US" sz="2400" kern="10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Arial"/>
            </a:endParaRPr>
          </a:p>
          <a:p>
            <a:pPr defTabSz="1219170">
              <a:buClr>
                <a:srgbClr val="000000"/>
              </a:buClr>
            </a:pPr>
            <a:endParaRPr lang="en-US" sz="1867" kern="0" dirty="0">
              <a:solidFill>
                <a:srgbClr val="000000"/>
              </a:solidFill>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67BDAD-3583-F933-8894-15ECD005EDA8}"/>
              </a:ext>
            </a:extLst>
          </p:cNvPr>
          <p:cNvSpPr txBox="1"/>
          <p:nvPr/>
        </p:nvSpPr>
        <p:spPr>
          <a:xfrm>
            <a:off x="924232" y="3727568"/>
            <a:ext cx="6096000" cy="1477328"/>
          </a:xfrm>
          <a:prstGeom prst="rect">
            <a:avLst/>
          </a:prstGeom>
          <a:noFill/>
        </p:spPr>
        <p:txBody>
          <a:bodyPr wrap="square">
            <a:spAutoFit/>
          </a:bodyPr>
          <a:lstStyle/>
          <a:p>
            <a:pPr lvl="1"/>
            <a:r>
              <a:rPr lang="en-US" sz="1800" dirty="0"/>
              <a:t>Natalie Clark</a:t>
            </a:r>
            <a:br>
              <a:rPr lang="en-US" sz="1800" dirty="0"/>
            </a:br>
            <a:r>
              <a:rPr lang="en-US" sz="1800" dirty="0"/>
              <a:t>Assistant Director</a:t>
            </a:r>
            <a:br>
              <a:rPr lang="en-US" sz="1800" dirty="0"/>
            </a:br>
            <a:r>
              <a:rPr lang="en-US" sz="1800" dirty="0"/>
              <a:t>Career, Standards and Assessment Services</a:t>
            </a:r>
            <a:br>
              <a:rPr lang="en-US" sz="1800" dirty="0"/>
            </a:br>
            <a:r>
              <a:rPr lang="en-US" sz="1800" dirty="0"/>
              <a:t>(785) 296-4351</a:t>
            </a:r>
            <a:br>
              <a:rPr lang="en-US" sz="1800" dirty="0"/>
            </a:br>
            <a:r>
              <a:rPr lang="en-US" sz="1800" dirty="0">
                <a:hlinkClick r:id="rId2"/>
              </a:rPr>
              <a:t>ndclark@ksde.org</a:t>
            </a:r>
            <a:endParaRPr lang="en-US" sz="1800" dirty="0"/>
          </a:p>
        </p:txBody>
      </p:sp>
    </p:spTree>
    <p:extLst>
      <p:ext uri="{BB962C8B-B14F-4D97-AF65-F5344CB8AC3E}">
        <p14:creationId xmlns:p14="http://schemas.microsoft.com/office/powerpoint/2010/main" val="12712196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EEB63-F9DA-97D4-B852-9AA69AFECB32}"/>
              </a:ext>
            </a:extLst>
          </p:cNvPr>
          <p:cNvSpPr>
            <a:spLocks noGrp="1"/>
          </p:cNvSpPr>
          <p:nvPr>
            <p:ph type="title"/>
          </p:nvPr>
        </p:nvSpPr>
        <p:spPr/>
        <p:txBody>
          <a:bodyPr/>
          <a:lstStyle/>
          <a:p>
            <a:r>
              <a:rPr lang="en-US" dirty="0"/>
              <a:t>DGSR</a:t>
            </a:r>
          </a:p>
        </p:txBody>
      </p:sp>
      <p:sp>
        <p:nvSpPr>
          <p:cNvPr id="3" name="Text Placeholder 2">
            <a:extLst>
              <a:ext uri="{FF2B5EF4-FFF2-40B4-BE49-F238E27FC236}">
                <a16:creationId xmlns:a16="http://schemas.microsoft.com/office/drawing/2014/main" id="{6A17F327-853E-6771-621B-56D7F02C8B8B}"/>
              </a:ext>
            </a:extLst>
          </p:cNvPr>
          <p:cNvSpPr>
            <a:spLocks noGrp="1"/>
          </p:cNvSpPr>
          <p:nvPr>
            <p:ph type="body" idx="1"/>
          </p:nvPr>
        </p:nvSpPr>
        <p:spPr/>
        <p:txBody>
          <a:bodyPr/>
          <a:lstStyle/>
          <a:p>
            <a:r>
              <a:rPr lang="en-US" dirty="0"/>
              <a:t>Dr. David Fernkopf</a:t>
            </a:r>
          </a:p>
          <a:p>
            <a:r>
              <a:rPr lang="en-US" dirty="0"/>
              <a:t>Dr. Robyn Kelso</a:t>
            </a:r>
          </a:p>
        </p:txBody>
      </p:sp>
    </p:spTree>
    <p:extLst>
      <p:ext uri="{BB962C8B-B14F-4D97-AF65-F5344CB8AC3E}">
        <p14:creationId xmlns:p14="http://schemas.microsoft.com/office/powerpoint/2010/main" val="13619790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17875c048af_0_39"/>
          <p:cNvSpPr txBox="1">
            <a:spLocks noGrp="1"/>
          </p:cNvSpPr>
          <p:nvPr>
            <p:ph type="title"/>
          </p:nvPr>
        </p:nvSpPr>
        <p:spPr>
          <a:xfrm>
            <a:off x="839788" y="365126"/>
            <a:ext cx="10984350" cy="11493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dirty="0"/>
              <a:t>Dropout Graduation Summary Report  (DGSR)</a:t>
            </a:r>
            <a:endParaRPr dirty="0"/>
          </a:p>
        </p:txBody>
      </p:sp>
      <p:sp>
        <p:nvSpPr>
          <p:cNvPr id="182" name="Google Shape;182;g17875c048af_0_39"/>
          <p:cNvSpPr txBox="1">
            <a:spLocks noGrp="1"/>
          </p:cNvSpPr>
          <p:nvPr>
            <p:ph type="body" idx="2"/>
          </p:nvPr>
        </p:nvSpPr>
        <p:spPr>
          <a:xfrm>
            <a:off x="720045" y="1702703"/>
            <a:ext cx="10568947" cy="4186467"/>
          </a:xfrm>
          <a:prstGeom prst="rect">
            <a:avLst/>
          </a:prstGeom>
        </p:spPr>
        <p:txBody>
          <a:bodyPr spcFirstLastPara="1" wrap="square" lIns="91425" tIns="45700" rIns="91425" bIns="45700" anchor="t" anchorCtr="0">
            <a:normAutofit/>
          </a:bodyPr>
          <a:lstStyle/>
          <a:p>
            <a:pPr marL="0" marR="0">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The Dropout Graduation Summary Report (DGSR) provides all schools and districts an opportunity to review and certify their dropout and graduation data are correct before submitting the report to the Kansas State Department of Education (KSDE). </a:t>
            </a:r>
          </a:p>
          <a:p>
            <a:pPr marL="0" marR="0" indent="0">
              <a:spcBef>
                <a:spcPts val="0"/>
              </a:spcBef>
              <a:spcAft>
                <a:spcPts val="0"/>
              </a:spcAft>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Opens this year, Monday, October 2.</a:t>
            </a:r>
          </a:p>
          <a:p>
            <a:pPr marL="0" marR="0" indent="0">
              <a:spcBef>
                <a:spcPts val="0"/>
              </a:spcBef>
              <a:spcAft>
                <a:spcPts val="0"/>
              </a:spcAft>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Reminders that all principals should be logging in to the DGSR to look at and check their data.</a:t>
            </a:r>
          </a:p>
          <a:p>
            <a:pPr marL="0" marR="0">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Due Tuesday, October 31</a:t>
            </a:r>
            <a:r>
              <a:rPr lang="en-US" baseline="30000" dirty="0">
                <a:latin typeface="Calibri" panose="020F0502020204030204" pitchFamily="34" charset="0"/>
                <a:ea typeface="Calibri" panose="020F0502020204030204" pitchFamily="34" charset="0"/>
                <a:cs typeface="Times New Roman" panose="02020603050405020304" pitchFamily="18" charset="0"/>
              </a:rPr>
              <a:t>st</a:t>
            </a:r>
            <a:r>
              <a:rPr lang="en-US" dirty="0">
                <a:latin typeface="Calibri" panose="020F0502020204030204" pitchFamily="34" charset="0"/>
                <a:ea typeface="Calibri" panose="020F0502020204030204" pitchFamily="34" charset="0"/>
                <a:cs typeface="Times New Roman" panose="02020603050405020304" pitchFamily="18" charset="0"/>
              </a:rPr>
              <a:t>.  If district admin does not sign off, we will be submitting for the district.</a:t>
            </a:r>
          </a:p>
          <a:p>
            <a:pPr marL="0" marR="0">
              <a:spcBef>
                <a:spcPts val="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1000"/>
              </a:spcBef>
              <a:spcAft>
                <a:spcPts val="0"/>
              </a:spcAft>
              <a:buNone/>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03802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04D113-E61D-0C93-FDD0-DF16A32CEF4E}"/>
              </a:ext>
            </a:extLst>
          </p:cNvPr>
          <p:cNvSpPr>
            <a:spLocks noGrp="1"/>
          </p:cNvSpPr>
          <p:nvPr>
            <p:ph type="title"/>
          </p:nvPr>
        </p:nvSpPr>
        <p:spPr/>
        <p:txBody>
          <a:bodyPr/>
          <a:lstStyle/>
          <a:p>
            <a:r>
              <a:rPr lang="en-US" dirty="0"/>
              <a:t>Early Childhood</a:t>
            </a:r>
          </a:p>
        </p:txBody>
      </p:sp>
      <p:sp>
        <p:nvSpPr>
          <p:cNvPr id="6" name="Text Placeholder 5">
            <a:extLst>
              <a:ext uri="{FF2B5EF4-FFF2-40B4-BE49-F238E27FC236}">
                <a16:creationId xmlns:a16="http://schemas.microsoft.com/office/drawing/2014/main" id="{8D6CC3C3-6AE8-2EFC-3441-DB57F3D31683}"/>
              </a:ext>
            </a:extLst>
          </p:cNvPr>
          <p:cNvSpPr>
            <a:spLocks noGrp="1"/>
          </p:cNvSpPr>
          <p:nvPr>
            <p:ph type="body" idx="1"/>
          </p:nvPr>
        </p:nvSpPr>
        <p:spPr/>
        <p:txBody>
          <a:bodyPr/>
          <a:lstStyle/>
          <a:p>
            <a:r>
              <a:rPr lang="en-US" dirty="0"/>
              <a:t>Amanda Petersen</a:t>
            </a:r>
          </a:p>
        </p:txBody>
      </p:sp>
    </p:spTree>
    <p:extLst>
      <p:ext uri="{BB962C8B-B14F-4D97-AF65-F5344CB8AC3E}">
        <p14:creationId xmlns:p14="http://schemas.microsoft.com/office/powerpoint/2010/main" val="35427623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17875c048af_0_39"/>
          <p:cNvSpPr txBox="1">
            <a:spLocks noGrp="1"/>
          </p:cNvSpPr>
          <p:nvPr>
            <p:ph type="title"/>
          </p:nvPr>
        </p:nvSpPr>
        <p:spPr>
          <a:xfrm>
            <a:off x="839788" y="365126"/>
            <a:ext cx="10984350" cy="11493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dirty="0"/>
              <a:t>Dropout Graduation Summary Report  (DGSR). </a:t>
            </a:r>
            <a:r>
              <a:rPr lang="en-US" sz="3600" dirty="0"/>
              <a:t>Few tips and hints</a:t>
            </a:r>
            <a:endParaRPr sz="3600" dirty="0"/>
          </a:p>
        </p:txBody>
      </p:sp>
      <p:sp>
        <p:nvSpPr>
          <p:cNvPr id="182" name="Google Shape;182;g17875c048af_0_39"/>
          <p:cNvSpPr txBox="1">
            <a:spLocks noGrp="1"/>
          </p:cNvSpPr>
          <p:nvPr>
            <p:ph type="body" idx="2"/>
          </p:nvPr>
        </p:nvSpPr>
        <p:spPr>
          <a:xfrm>
            <a:off x="720045" y="1702703"/>
            <a:ext cx="10568947" cy="4186467"/>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latin typeface="Open Sans" panose="020B0606030504020204" pitchFamily="34" charset="0"/>
                <a:ea typeface="Open Sans" panose="020B0606030504020204" pitchFamily="34" charset="0"/>
                <a:cs typeface="Open Sans" panose="020B0606030504020204" pitchFamily="34" charset="0"/>
              </a:rPr>
              <a:t>When you are logged into the DGSR anything that is labeled historic data, this data can not be changed.  It is from the past year and has already been submitted.</a:t>
            </a:r>
          </a:p>
        </p:txBody>
      </p:sp>
      <p:pic>
        <p:nvPicPr>
          <p:cNvPr id="5" name="Picture 4" descr="A screenshot of a phone&#10;&#10;Description automatically generated">
            <a:extLst>
              <a:ext uri="{FF2B5EF4-FFF2-40B4-BE49-F238E27FC236}">
                <a16:creationId xmlns:a16="http://schemas.microsoft.com/office/drawing/2014/main" id="{58654A5D-4B24-F555-2125-BB557DA4BCE5}"/>
              </a:ext>
            </a:extLst>
          </p:cNvPr>
          <p:cNvPicPr>
            <a:picLocks noChangeAspect="1"/>
          </p:cNvPicPr>
          <p:nvPr/>
        </p:nvPicPr>
        <p:blipFill>
          <a:blip r:embed="rId3"/>
          <a:stretch>
            <a:fillRect/>
          </a:stretch>
        </p:blipFill>
        <p:spPr>
          <a:xfrm>
            <a:off x="4822371" y="2887436"/>
            <a:ext cx="2732315" cy="2894953"/>
          </a:xfrm>
          <a:prstGeom prst="rect">
            <a:avLst/>
          </a:prstGeom>
        </p:spPr>
      </p:pic>
      <p:sp>
        <p:nvSpPr>
          <p:cNvPr id="7" name="Right Arrow 6">
            <a:extLst>
              <a:ext uri="{FF2B5EF4-FFF2-40B4-BE49-F238E27FC236}">
                <a16:creationId xmlns:a16="http://schemas.microsoft.com/office/drawing/2014/main" id="{E1432910-2176-8758-B8E2-E606E5BF9A22}"/>
              </a:ext>
            </a:extLst>
          </p:cNvPr>
          <p:cNvSpPr/>
          <p:nvPr/>
        </p:nvSpPr>
        <p:spPr>
          <a:xfrm>
            <a:off x="4223657" y="3429000"/>
            <a:ext cx="598714" cy="25807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a:extLst>
              <a:ext uri="{FF2B5EF4-FFF2-40B4-BE49-F238E27FC236}">
                <a16:creationId xmlns:a16="http://schemas.microsoft.com/office/drawing/2014/main" id="{E0F45EE7-8562-DA2D-F0CC-7996F8838016}"/>
              </a:ext>
            </a:extLst>
          </p:cNvPr>
          <p:cNvSpPr/>
          <p:nvPr/>
        </p:nvSpPr>
        <p:spPr>
          <a:xfrm>
            <a:off x="4299857" y="5488007"/>
            <a:ext cx="598714" cy="25807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a:extLst>
              <a:ext uri="{FF2B5EF4-FFF2-40B4-BE49-F238E27FC236}">
                <a16:creationId xmlns:a16="http://schemas.microsoft.com/office/drawing/2014/main" id="{6B362DCA-87CB-F495-0436-739DEA8403FF}"/>
              </a:ext>
            </a:extLst>
          </p:cNvPr>
          <p:cNvSpPr/>
          <p:nvPr/>
        </p:nvSpPr>
        <p:spPr>
          <a:xfrm>
            <a:off x="4299857" y="5133567"/>
            <a:ext cx="598714" cy="25807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38492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17875c048af_0_39"/>
          <p:cNvSpPr txBox="1">
            <a:spLocks noGrp="1"/>
          </p:cNvSpPr>
          <p:nvPr>
            <p:ph type="title"/>
          </p:nvPr>
        </p:nvSpPr>
        <p:spPr>
          <a:xfrm>
            <a:off x="839788" y="365126"/>
            <a:ext cx="10984350" cy="11493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dirty="0"/>
              <a:t>Dropout Graduation Summary Report  (DGSR). </a:t>
            </a:r>
            <a:r>
              <a:rPr lang="en-US" sz="3600" dirty="0"/>
              <a:t>Few tips and hints</a:t>
            </a:r>
            <a:endParaRPr sz="3600" dirty="0"/>
          </a:p>
        </p:txBody>
      </p:sp>
      <p:sp>
        <p:nvSpPr>
          <p:cNvPr id="182" name="Google Shape;182;g17875c048af_0_39"/>
          <p:cNvSpPr txBox="1">
            <a:spLocks noGrp="1"/>
          </p:cNvSpPr>
          <p:nvPr>
            <p:ph type="body" idx="2"/>
          </p:nvPr>
        </p:nvSpPr>
        <p:spPr>
          <a:xfrm>
            <a:off x="720045" y="1702703"/>
            <a:ext cx="10568947" cy="4186467"/>
          </a:xfrm>
          <a:prstGeom prst="rect">
            <a:avLst/>
          </a:prstGeom>
        </p:spPr>
        <p:txBody>
          <a:bodyPr spcFirstLastPara="1" wrap="square" lIns="91425" tIns="45700" rIns="91425" bIns="45700" anchor="t" anchorCtr="0">
            <a:normAutofit/>
          </a:bodyPr>
          <a:lstStyle/>
          <a:p>
            <a:pPr marL="0" marR="0">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There are tools that districts have access to when working with the state to correct their data. </a:t>
            </a:r>
          </a:p>
          <a:p>
            <a:pPr marL="0" marR="0">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One of those tools is called special circumstance remove from cohort.</a:t>
            </a:r>
          </a:p>
          <a:p>
            <a:pPr marL="0" marR="0">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	Reminder that we read all these requests and it most be a valid reason to remove the student from the cohort to keep the data accurate.  Please use this tool as the directions list.</a:t>
            </a:r>
          </a:p>
          <a:p>
            <a:pPr marL="0" marR="0" indent="0">
              <a:spcBef>
                <a:spcPts val="0"/>
              </a:spcBef>
              <a:spcAft>
                <a:spcPts val="0"/>
              </a:spcAft>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80191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17875c048af_0_39"/>
          <p:cNvSpPr txBox="1">
            <a:spLocks noGrp="1"/>
          </p:cNvSpPr>
          <p:nvPr>
            <p:ph type="title"/>
          </p:nvPr>
        </p:nvSpPr>
        <p:spPr>
          <a:xfrm>
            <a:off x="839788" y="365126"/>
            <a:ext cx="10984350" cy="11493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dirty="0"/>
              <a:t>Dropout Graduation Summary Report  (DGSR). </a:t>
            </a:r>
            <a:r>
              <a:rPr lang="en-US" sz="3600" dirty="0"/>
              <a:t>Few tips and hints</a:t>
            </a:r>
            <a:endParaRPr sz="3600" dirty="0"/>
          </a:p>
        </p:txBody>
      </p:sp>
      <p:sp>
        <p:nvSpPr>
          <p:cNvPr id="182" name="Google Shape;182;g17875c048af_0_39"/>
          <p:cNvSpPr txBox="1">
            <a:spLocks noGrp="1"/>
          </p:cNvSpPr>
          <p:nvPr>
            <p:ph type="body" idx="2"/>
          </p:nvPr>
        </p:nvSpPr>
        <p:spPr>
          <a:xfrm>
            <a:off x="720045" y="1702703"/>
            <a:ext cx="10568947" cy="4186467"/>
          </a:xfrm>
          <a:prstGeom prst="rect">
            <a:avLst/>
          </a:prstGeom>
        </p:spPr>
        <p:txBody>
          <a:bodyPr spcFirstLastPara="1" wrap="square" lIns="91425" tIns="45700" rIns="91425" bIns="45700" anchor="t" anchorCtr="0">
            <a:normAutofit/>
          </a:bodyPr>
          <a:lstStyle/>
          <a:p>
            <a:pPr marL="0" marR="0" indent="0">
              <a:spcBef>
                <a:spcPts val="0"/>
              </a:spcBef>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Much more information available on the website and in the DGSR manual.</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6F68A792-04F7-8C2E-3307-120E97B496C2}"/>
              </a:ext>
            </a:extLst>
          </p:cNvPr>
          <p:cNvPicPr>
            <a:picLocks noChangeAspect="1"/>
          </p:cNvPicPr>
          <p:nvPr/>
        </p:nvPicPr>
        <p:blipFill>
          <a:blip r:embed="rId3"/>
          <a:stretch>
            <a:fillRect/>
          </a:stretch>
        </p:blipFill>
        <p:spPr>
          <a:xfrm>
            <a:off x="4248150" y="2193470"/>
            <a:ext cx="3695700" cy="3695700"/>
          </a:xfrm>
          <a:prstGeom prst="rect">
            <a:avLst/>
          </a:prstGeom>
        </p:spPr>
      </p:pic>
    </p:spTree>
    <p:extLst>
      <p:ext uri="{BB962C8B-B14F-4D97-AF65-F5344CB8AC3E}">
        <p14:creationId xmlns:p14="http://schemas.microsoft.com/office/powerpoint/2010/main" val="21809113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17875c048af_0_39"/>
          <p:cNvSpPr txBox="1">
            <a:spLocks noGrp="1"/>
          </p:cNvSpPr>
          <p:nvPr>
            <p:ph type="title"/>
          </p:nvPr>
        </p:nvSpPr>
        <p:spPr>
          <a:xfrm>
            <a:off x="839788" y="365126"/>
            <a:ext cx="10984350" cy="11493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dirty="0"/>
              <a:t>Dropout Graduation Summary Report  (DGSR). </a:t>
            </a:r>
            <a:endParaRPr sz="3600" dirty="0"/>
          </a:p>
        </p:txBody>
      </p:sp>
      <p:sp>
        <p:nvSpPr>
          <p:cNvPr id="182" name="Google Shape;182;g17875c048af_0_39"/>
          <p:cNvSpPr txBox="1">
            <a:spLocks noGrp="1"/>
          </p:cNvSpPr>
          <p:nvPr>
            <p:ph type="body" idx="2"/>
          </p:nvPr>
        </p:nvSpPr>
        <p:spPr>
          <a:xfrm>
            <a:off x="720045" y="1702703"/>
            <a:ext cx="10568947" cy="4186467"/>
          </a:xfrm>
          <a:prstGeom prst="rect">
            <a:avLst/>
          </a:prstGeom>
        </p:spPr>
        <p:txBody>
          <a:bodyPr spcFirstLastPara="1" wrap="square" lIns="91425" tIns="45700" rIns="91425" bIns="45700" anchor="t" anchorCtr="0">
            <a:normAutofit/>
          </a:bodyPr>
          <a:lstStyle/>
          <a:p>
            <a:pPr marL="0" marR="0" indent="0">
              <a:spcBef>
                <a:spcPts val="0"/>
              </a:spcBef>
              <a:spcAft>
                <a:spcPts val="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US" dirty="0">
                <a:effectLst/>
                <a:latin typeface="Calibri" panose="020F0502020204030204" pitchFamily="34" charset="0"/>
                <a:ea typeface="Calibri" panose="020F0502020204030204" pitchFamily="34" charset="0"/>
                <a:cs typeface="Times New Roman" panose="02020603050405020304" pitchFamily="18" charset="0"/>
              </a:rPr>
              <a:t>Finally, please encourage your administrators not to wait until the end of the month to submit their reports.</a:t>
            </a:r>
          </a:p>
          <a:p>
            <a:pPr marL="0" indent="0">
              <a:spcBef>
                <a:spcPts val="0"/>
              </a:spcBef>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US" dirty="0">
                <a:effectLst/>
                <a:latin typeface="Calibri" panose="020F0502020204030204" pitchFamily="34" charset="0"/>
                <a:ea typeface="Calibri" panose="020F0502020204030204" pitchFamily="34" charset="0"/>
                <a:cs typeface="Times New Roman" panose="02020603050405020304" pitchFamily="18" charset="0"/>
              </a:rPr>
              <a:t>We are here to help if you have any questions.</a:t>
            </a:r>
          </a:p>
          <a:p>
            <a:pPr marL="0" indent="0">
              <a:spcBef>
                <a:spcPts val="0"/>
              </a:spcBef>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US" dirty="0">
                <a:effectLst/>
                <a:latin typeface="Calibri" panose="020F0502020204030204" pitchFamily="34" charset="0"/>
                <a:ea typeface="Calibri" panose="020F0502020204030204" pitchFamily="34" charset="0"/>
                <a:cs typeface="Times New Roman" panose="02020603050405020304" pitchFamily="18" charset="0"/>
              </a:rPr>
              <a:t>Dr. Robyn Kelso</a:t>
            </a:r>
          </a:p>
          <a:p>
            <a:pPr marL="0" indent="0">
              <a:spcBef>
                <a:spcPts val="0"/>
              </a:spcBef>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US" dirty="0">
                <a:effectLst/>
                <a:latin typeface="Calibri" panose="020F0502020204030204" pitchFamily="34" charset="0"/>
                <a:ea typeface="Calibri" panose="020F0502020204030204" pitchFamily="34" charset="0"/>
                <a:cs typeface="Times New Roman" panose="02020603050405020304" pitchFamily="18" charset="0"/>
              </a:rPr>
              <a:t>Dr. David Fernkopf</a:t>
            </a:r>
          </a:p>
          <a:p>
            <a:pPr marL="0" marR="0" indent="0">
              <a:spcBef>
                <a:spcPts val="0"/>
              </a:spcBef>
              <a:spcAft>
                <a:spcPts val="0"/>
              </a:spcAft>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938FBD79-F0ED-248F-05DD-CECB6B110CD4}"/>
              </a:ext>
            </a:extLst>
          </p:cNvPr>
          <p:cNvPicPr>
            <a:picLocks noChangeAspect="1"/>
          </p:cNvPicPr>
          <p:nvPr/>
        </p:nvPicPr>
        <p:blipFill>
          <a:blip r:embed="rId3"/>
          <a:stretch>
            <a:fillRect/>
          </a:stretch>
        </p:blipFill>
        <p:spPr>
          <a:xfrm>
            <a:off x="7603672" y="2882489"/>
            <a:ext cx="3006681" cy="3006681"/>
          </a:xfrm>
          <a:prstGeom prst="rect">
            <a:avLst/>
          </a:prstGeom>
        </p:spPr>
      </p:pic>
    </p:spTree>
    <p:extLst>
      <p:ext uri="{BB962C8B-B14F-4D97-AF65-F5344CB8AC3E}">
        <p14:creationId xmlns:p14="http://schemas.microsoft.com/office/powerpoint/2010/main" val="42001631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74340-C3B9-18FD-B268-6409893E7ECC}"/>
              </a:ext>
            </a:extLst>
          </p:cNvPr>
          <p:cNvSpPr>
            <a:spLocks noGrp="1"/>
          </p:cNvSpPr>
          <p:nvPr>
            <p:ph type="title"/>
          </p:nvPr>
        </p:nvSpPr>
        <p:spPr/>
        <p:txBody>
          <a:bodyPr/>
          <a:lstStyle/>
          <a:p>
            <a:r>
              <a:rPr lang="en-US" dirty="0"/>
              <a:t>Early Literacy/Dyslexia</a:t>
            </a:r>
          </a:p>
        </p:txBody>
      </p:sp>
      <p:sp>
        <p:nvSpPr>
          <p:cNvPr id="3" name="Text Placeholder 2">
            <a:extLst>
              <a:ext uri="{FF2B5EF4-FFF2-40B4-BE49-F238E27FC236}">
                <a16:creationId xmlns:a16="http://schemas.microsoft.com/office/drawing/2014/main" id="{3B12CD88-220E-8784-6C2B-C1C504095F5B}"/>
              </a:ext>
            </a:extLst>
          </p:cNvPr>
          <p:cNvSpPr>
            <a:spLocks noGrp="1"/>
          </p:cNvSpPr>
          <p:nvPr>
            <p:ph type="body" idx="1"/>
          </p:nvPr>
        </p:nvSpPr>
        <p:spPr/>
        <p:txBody>
          <a:bodyPr/>
          <a:lstStyle/>
          <a:p>
            <a:r>
              <a:rPr lang="en-US" dirty="0"/>
              <a:t>Melissa Bruner</a:t>
            </a:r>
          </a:p>
          <a:p>
            <a:r>
              <a:rPr lang="en-US" dirty="0"/>
              <a:t>Amy Bybee</a:t>
            </a:r>
          </a:p>
        </p:txBody>
      </p:sp>
    </p:spTree>
    <p:extLst>
      <p:ext uri="{BB962C8B-B14F-4D97-AF65-F5344CB8AC3E}">
        <p14:creationId xmlns:p14="http://schemas.microsoft.com/office/powerpoint/2010/main" val="17533513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23ec6376da5_0_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b="1" u="sng">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Revised Dyslexia Handbook</a:t>
            </a:r>
            <a:endParaRPr b="1">
              <a:solidFill>
                <a:srgbClr val="0000FF"/>
              </a:solidFill>
              <a:latin typeface="Calibri"/>
              <a:ea typeface="Calibri"/>
              <a:cs typeface="Calibri"/>
              <a:sym typeface="Calibri"/>
            </a:endParaRPr>
          </a:p>
        </p:txBody>
      </p:sp>
      <p:pic>
        <p:nvPicPr>
          <p:cNvPr id="125" name="Google Shape;125;g23ec6376da5_0_3"/>
          <p:cNvPicPr preferRelativeResize="0"/>
          <p:nvPr/>
        </p:nvPicPr>
        <p:blipFill rotWithShape="1">
          <a:blip r:embed="rId4">
            <a:alphaModFix/>
          </a:blip>
          <a:srcRect/>
          <a:stretch/>
        </p:blipFill>
        <p:spPr>
          <a:xfrm rot="442512">
            <a:off x="988576" y="1606737"/>
            <a:ext cx="3407870" cy="4403323"/>
          </a:xfrm>
          <a:prstGeom prst="rect">
            <a:avLst/>
          </a:prstGeom>
          <a:noFill/>
          <a:ln>
            <a:noFill/>
          </a:ln>
        </p:spPr>
      </p:pic>
      <p:sp>
        <p:nvSpPr>
          <p:cNvPr id="126" name="Google Shape;126;g23ec6376da5_0_3"/>
          <p:cNvSpPr txBox="1"/>
          <p:nvPr/>
        </p:nvSpPr>
        <p:spPr>
          <a:xfrm>
            <a:off x="5900425" y="1758275"/>
            <a:ext cx="5289300" cy="36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a:latin typeface="Open Sans"/>
                <a:ea typeface="Open Sans"/>
                <a:cs typeface="Open Sans"/>
                <a:sym typeface="Open Sans"/>
              </a:rPr>
              <a:t>ON the KSDE Dyslexia Page: </a:t>
            </a:r>
            <a:endParaRPr sz="2400" b="1">
              <a:latin typeface="Open Sans"/>
              <a:ea typeface="Open Sans"/>
              <a:cs typeface="Open Sans"/>
              <a:sym typeface="Open Sans"/>
            </a:endParaRPr>
          </a:p>
          <a:p>
            <a:pPr marL="0" lvl="0" indent="0" algn="l" rtl="0">
              <a:spcBef>
                <a:spcPts val="0"/>
              </a:spcBef>
              <a:spcAft>
                <a:spcPts val="0"/>
              </a:spcAft>
              <a:buNone/>
            </a:pPr>
            <a:endParaRPr>
              <a:latin typeface="Open Sans Light"/>
              <a:ea typeface="Open Sans Light"/>
              <a:cs typeface="Open Sans Light"/>
              <a:sym typeface="Open Sans Light"/>
            </a:endParaRPr>
          </a:p>
          <a:p>
            <a:pPr marL="0" lvl="0" indent="0" algn="l" rtl="0">
              <a:spcBef>
                <a:spcPts val="0"/>
              </a:spcBef>
              <a:spcAft>
                <a:spcPts val="0"/>
              </a:spcAft>
              <a:buNone/>
            </a:pPr>
            <a:r>
              <a:rPr lang="en-US" sz="2400" i="1">
                <a:latin typeface="Open Sans Light"/>
                <a:ea typeface="Open Sans Light"/>
                <a:cs typeface="Open Sans Light"/>
                <a:sym typeface="Open Sans Light"/>
              </a:rPr>
              <a:t>Dyslexia Handbook</a:t>
            </a:r>
            <a:endParaRPr sz="2400" i="1">
              <a:latin typeface="Open Sans Light"/>
              <a:ea typeface="Open Sans Light"/>
              <a:cs typeface="Open Sans Light"/>
              <a:sym typeface="Open Sans Light"/>
            </a:endParaRPr>
          </a:p>
          <a:p>
            <a:pPr marL="0" lvl="0" indent="0" algn="l" rtl="0">
              <a:spcBef>
                <a:spcPts val="0"/>
              </a:spcBef>
              <a:spcAft>
                <a:spcPts val="0"/>
              </a:spcAft>
              <a:buNone/>
            </a:pPr>
            <a:endParaRPr sz="2400" i="1">
              <a:latin typeface="Open Sans Light"/>
              <a:ea typeface="Open Sans Light"/>
              <a:cs typeface="Open Sans Light"/>
              <a:sym typeface="Open Sans Light"/>
            </a:endParaRPr>
          </a:p>
          <a:p>
            <a:pPr marL="0" lvl="0" indent="0" algn="l" rtl="0">
              <a:spcBef>
                <a:spcPts val="0"/>
              </a:spcBef>
              <a:spcAft>
                <a:spcPts val="0"/>
              </a:spcAft>
              <a:buNone/>
            </a:pPr>
            <a:r>
              <a:rPr lang="en-US" sz="2400" i="1">
                <a:latin typeface="Open Sans Light"/>
                <a:ea typeface="Open Sans Light"/>
                <a:cs typeface="Open Sans Light"/>
                <a:sym typeface="Open Sans Light"/>
              </a:rPr>
              <a:t>Revised screening protocol</a:t>
            </a:r>
            <a:endParaRPr sz="2400" i="1">
              <a:latin typeface="Open Sans Light"/>
              <a:ea typeface="Open Sans Light"/>
              <a:cs typeface="Open Sans Light"/>
              <a:sym typeface="Open Sans Light"/>
            </a:endParaRPr>
          </a:p>
          <a:p>
            <a:pPr marL="0" lvl="0" indent="0" algn="l" rtl="0">
              <a:spcBef>
                <a:spcPts val="0"/>
              </a:spcBef>
              <a:spcAft>
                <a:spcPts val="0"/>
              </a:spcAft>
              <a:buNone/>
            </a:pPr>
            <a:endParaRPr sz="2400" i="1">
              <a:latin typeface="Open Sans Light"/>
              <a:ea typeface="Open Sans Light"/>
              <a:cs typeface="Open Sans Light"/>
              <a:sym typeface="Open Sans Light"/>
            </a:endParaRPr>
          </a:p>
          <a:p>
            <a:pPr marL="0" lvl="0" indent="0" algn="l" rtl="0">
              <a:spcBef>
                <a:spcPts val="0"/>
              </a:spcBef>
              <a:spcAft>
                <a:spcPts val="0"/>
              </a:spcAft>
              <a:buNone/>
            </a:pPr>
            <a:r>
              <a:rPr lang="en-US" sz="2400" i="1">
                <a:latin typeface="Open Sans Light"/>
                <a:ea typeface="Open Sans Light"/>
                <a:cs typeface="Open Sans Light"/>
                <a:sym typeface="Open Sans Light"/>
              </a:rPr>
              <a:t>EOYA Guidance document</a:t>
            </a:r>
            <a:endParaRPr sz="2400" i="1">
              <a:latin typeface="Open Sans Light"/>
              <a:ea typeface="Open Sans Light"/>
              <a:cs typeface="Open Sans Light"/>
              <a:sym typeface="Open Sans Light"/>
            </a:endParaRPr>
          </a:p>
          <a:p>
            <a:pPr marL="0" lvl="0" indent="0" algn="l" rtl="0">
              <a:spcBef>
                <a:spcPts val="0"/>
              </a:spcBef>
              <a:spcAft>
                <a:spcPts val="0"/>
              </a:spcAft>
              <a:buNone/>
            </a:pPr>
            <a:endParaRPr sz="2400" i="1">
              <a:latin typeface="Open Sans Light"/>
              <a:ea typeface="Open Sans Light"/>
              <a:cs typeface="Open Sans Light"/>
              <a:sym typeface="Open Sans Light"/>
            </a:endParaRPr>
          </a:p>
          <a:p>
            <a:pPr marL="0" lvl="0" indent="0" algn="l" rtl="0">
              <a:spcBef>
                <a:spcPts val="0"/>
              </a:spcBef>
              <a:spcAft>
                <a:spcPts val="0"/>
              </a:spcAft>
              <a:buNone/>
            </a:pPr>
            <a:r>
              <a:rPr lang="en-US" sz="2400" i="1">
                <a:latin typeface="Open Sans Light"/>
                <a:ea typeface="Open Sans Light"/>
                <a:cs typeface="Open Sans Light"/>
                <a:sym typeface="Open Sans Light"/>
              </a:rPr>
              <a:t>Every Child Can Read Guidance Document</a:t>
            </a:r>
            <a:endParaRPr sz="2400" i="1">
              <a:latin typeface="Open Sans Light"/>
              <a:ea typeface="Open Sans Light"/>
              <a:cs typeface="Open Sans Light"/>
              <a:sym typeface="Open Sans Light"/>
            </a:endParaRPr>
          </a:p>
          <a:p>
            <a:pPr marL="0" lvl="0" indent="0" algn="l" rtl="0">
              <a:spcBef>
                <a:spcPts val="0"/>
              </a:spcBef>
              <a:spcAft>
                <a:spcPts val="0"/>
              </a:spcAft>
              <a:buNone/>
            </a:pPr>
            <a:endParaRPr sz="2400" i="1">
              <a:latin typeface="Open Sans Light"/>
              <a:ea typeface="Open Sans Light"/>
              <a:cs typeface="Open Sans Light"/>
              <a:sym typeface="Open Sans Light"/>
            </a:endParaRPr>
          </a:p>
          <a:p>
            <a:pPr marL="0" lvl="0" indent="0" algn="l" rtl="0">
              <a:spcBef>
                <a:spcPts val="0"/>
              </a:spcBef>
              <a:spcAft>
                <a:spcPts val="0"/>
              </a:spcAft>
              <a:buNone/>
            </a:pPr>
            <a:endParaRPr sz="2400" i="1">
              <a:latin typeface="Open Sans Light"/>
              <a:ea typeface="Open Sans Light"/>
              <a:cs typeface="Open Sans Light"/>
              <a:sym typeface="Open Sans Light"/>
            </a:endParaRPr>
          </a:p>
          <a:p>
            <a:pPr marL="0" lvl="0" indent="0" algn="l" rtl="0">
              <a:spcBef>
                <a:spcPts val="0"/>
              </a:spcBef>
              <a:spcAft>
                <a:spcPts val="0"/>
              </a:spcAft>
              <a:buNone/>
            </a:pPr>
            <a:endParaRPr sz="1800" i="1">
              <a:latin typeface="Open Sans Light"/>
              <a:ea typeface="Open Sans Light"/>
              <a:cs typeface="Open Sans Light"/>
              <a:sym typeface="Open Sans Light"/>
            </a:endParaRPr>
          </a:p>
          <a:p>
            <a:pPr marL="0" lvl="0" indent="0" algn="l" rtl="0">
              <a:spcBef>
                <a:spcPts val="0"/>
              </a:spcBef>
              <a:spcAft>
                <a:spcPts val="0"/>
              </a:spcAft>
              <a:buNone/>
            </a:pPr>
            <a:endParaRPr sz="1800" i="1">
              <a:latin typeface="Open Sans Light"/>
              <a:ea typeface="Open Sans Light"/>
              <a:cs typeface="Open Sans Light"/>
              <a:sym typeface="Open Sans Ligh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23ec6376da5_0_99"/>
          <p:cNvSpPr txBox="1">
            <a:spLocks noGrp="1"/>
          </p:cNvSpPr>
          <p:nvPr>
            <p:ph type="title"/>
          </p:nvPr>
        </p:nvSpPr>
        <p:spPr>
          <a:xfrm>
            <a:off x="373900" y="273925"/>
            <a:ext cx="11600100" cy="99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990"/>
              <a:buNone/>
            </a:pPr>
            <a:r>
              <a:rPr lang="en-US" sz="3600" b="1">
                <a:solidFill>
                  <a:srgbClr val="0B5394"/>
                </a:solidFill>
                <a:latin typeface="Calibri"/>
                <a:ea typeface="Calibri"/>
                <a:cs typeface="Calibri"/>
                <a:sym typeface="Calibri"/>
              </a:rPr>
              <a:t>Initial Dyslexia Training Modules: </a:t>
            </a:r>
            <a:r>
              <a:rPr lang="en-US" sz="2400" b="1">
                <a:solidFill>
                  <a:srgbClr val="0B5394"/>
                </a:solidFill>
                <a:latin typeface="Calibri"/>
                <a:ea typeface="Calibri"/>
                <a:cs typeface="Calibri"/>
                <a:sym typeface="Calibri"/>
              </a:rPr>
              <a:t>Revision: by January 2024</a:t>
            </a:r>
            <a:r>
              <a:rPr lang="en-US" sz="3600" b="1">
                <a:solidFill>
                  <a:srgbClr val="0B5394"/>
                </a:solidFill>
                <a:latin typeface="Calibri"/>
                <a:ea typeface="Calibri"/>
                <a:cs typeface="Calibri"/>
                <a:sym typeface="Calibri"/>
              </a:rPr>
              <a:t>  </a:t>
            </a:r>
            <a:endParaRPr sz="3600" b="1">
              <a:solidFill>
                <a:srgbClr val="0B5394"/>
              </a:solidFill>
              <a:latin typeface="Calibri"/>
              <a:ea typeface="Calibri"/>
              <a:cs typeface="Calibri"/>
              <a:sym typeface="Calibri"/>
            </a:endParaRPr>
          </a:p>
          <a:p>
            <a:pPr marL="0" lvl="0" indent="0" algn="l" rtl="0">
              <a:lnSpc>
                <a:spcPct val="90000"/>
              </a:lnSpc>
              <a:spcBef>
                <a:spcPts val="0"/>
              </a:spcBef>
              <a:spcAft>
                <a:spcPts val="0"/>
              </a:spcAft>
              <a:buSzPts val="990"/>
              <a:buNone/>
            </a:pPr>
            <a:r>
              <a:rPr lang="en-US" sz="1800" b="1">
                <a:solidFill>
                  <a:srgbClr val="0B5394"/>
                </a:solidFill>
                <a:latin typeface="Calibri"/>
                <a:ea typeface="Calibri"/>
                <a:cs typeface="Calibri"/>
                <a:sym typeface="Calibri"/>
              </a:rPr>
              <a:t>(the required annual training requirements remain the same this year)</a:t>
            </a:r>
            <a:endParaRPr sz="1800" b="1">
              <a:solidFill>
                <a:srgbClr val="0B5394"/>
              </a:solidFill>
              <a:latin typeface="Calibri"/>
              <a:ea typeface="Calibri"/>
              <a:cs typeface="Calibri"/>
              <a:sym typeface="Calibri"/>
            </a:endParaRPr>
          </a:p>
        </p:txBody>
      </p:sp>
      <p:sp>
        <p:nvSpPr>
          <p:cNvPr id="133" name="Google Shape;133;g23ec6376da5_0_99"/>
          <p:cNvSpPr txBox="1">
            <a:spLocks noGrp="1"/>
          </p:cNvSpPr>
          <p:nvPr>
            <p:ph type="body" idx="1"/>
          </p:nvPr>
        </p:nvSpPr>
        <p:spPr>
          <a:xfrm>
            <a:off x="838200" y="1479923"/>
            <a:ext cx="10515600" cy="45330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1000"/>
              </a:spcBef>
              <a:spcAft>
                <a:spcPts val="0"/>
              </a:spcAft>
              <a:buSzPts val="1800"/>
              <a:buNone/>
            </a:pPr>
            <a:r>
              <a:rPr lang="en-US">
                <a:latin typeface="Open Sans"/>
                <a:ea typeface="Open Sans"/>
                <a:cs typeface="Open Sans"/>
                <a:sym typeface="Open Sans"/>
              </a:rPr>
              <a:t>Introduction to Dyslexia: What it is and What it is Not</a:t>
            </a:r>
            <a:endParaRPr>
              <a:latin typeface="Open Sans"/>
              <a:ea typeface="Open Sans"/>
              <a:cs typeface="Open Sans"/>
              <a:sym typeface="Open Sans"/>
            </a:endParaRPr>
          </a:p>
          <a:p>
            <a:pPr marL="0" lvl="0" indent="0" algn="l" rtl="0">
              <a:lnSpc>
                <a:spcPct val="100000"/>
              </a:lnSpc>
              <a:spcBef>
                <a:spcPts val="1000"/>
              </a:spcBef>
              <a:spcAft>
                <a:spcPts val="0"/>
              </a:spcAft>
              <a:buSzPts val="1800"/>
              <a:buNone/>
            </a:pPr>
            <a:endParaRPr>
              <a:latin typeface="Open Sans"/>
              <a:ea typeface="Open Sans"/>
              <a:cs typeface="Open Sans"/>
              <a:sym typeface="Open Sans"/>
            </a:endParaRPr>
          </a:p>
          <a:p>
            <a:pPr marL="0" lvl="0" indent="0" algn="l" rtl="0">
              <a:lnSpc>
                <a:spcPct val="100000"/>
              </a:lnSpc>
              <a:spcBef>
                <a:spcPts val="1000"/>
              </a:spcBef>
              <a:spcAft>
                <a:spcPts val="0"/>
              </a:spcAft>
              <a:buSzPts val="1800"/>
              <a:buNone/>
            </a:pPr>
            <a:r>
              <a:rPr lang="en-US">
                <a:latin typeface="Open Sans"/>
                <a:ea typeface="Open Sans"/>
                <a:cs typeface="Open Sans"/>
                <a:sym typeface="Open Sans"/>
              </a:rPr>
              <a:t>How the Brain Learns to Read</a:t>
            </a:r>
            <a:endParaRPr>
              <a:latin typeface="Open Sans"/>
              <a:ea typeface="Open Sans"/>
              <a:cs typeface="Open Sans"/>
              <a:sym typeface="Open Sans"/>
            </a:endParaRPr>
          </a:p>
          <a:p>
            <a:pPr marL="0" lvl="0" indent="0" algn="l" rtl="0">
              <a:lnSpc>
                <a:spcPct val="100000"/>
              </a:lnSpc>
              <a:spcBef>
                <a:spcPts val="1000"/>
              </a:spcBef>
              <a:spcAft>
                <a:spcPts val="0"/>
              </a:spcAft>
              <a:buSzPts val="1800"/>
              <a:buNone/>
            </a:pPr>
            <a:endParaRPr>
              <a:latin typeface="Open Sans"/>
              <a:ea typeface="Open Sans"/>
              <a:cs typeface="Open Sans"/>
              <a:sym typeface="Open Sans"/>
            </a:endParaRPr>
          </a:p>
          <a:p>
            <a:pPr marL="0" lvl="0" indent="0" algn="l" rtl="0">
              <a:lnSpc>
                <a:spcPct val="100000"/>
              </a:lnSpc>
              <a:spcBef>
                <a:spcPts val="1000"/>
              </a:spcBef>
              <a:spcAft>
                <a:spcPts val="0"/>
              </a:spcAft>
              <a:buSzPts val="1800"/>
              <a:buNone/>
            </a:pPr>
            <a:r>
              <a:rPr lang="en-US">
                <a:latin typeface="Open Sans"/>
                <a:ea typeface="Open Sans"/>
                <a:cs typeface="Open Sans"/>
                <a:sym typeface="Open Sans"/>
              </a:rPr>
              <a:t>Structured Literacy &amp;  Structured Literacy Middle/Secondary</a:t>
            </a:r>
            <a:endParaRPr>
              <a:latin typeface="Open Sans"/>
              <a:ea typeface="Open Sans"/>
              <a:cs typeface="Open Sans"/>
              <a:sym typeface="Open Sans"/>
            </a:endParaRPr>
          </a:p>
          <a:p>
            <a:pPr marL="0" lvl="0" indent="0" algn="l" rtl="0">
              <a:lnSpc>
                <a:spcPct val="100000"/>
              </a:lnSpc>
              <a:spcBef>
                <a:spcPts val="1000"/>
              </a:spcBef>
              <a:spcAft>
                <a:spcPts val="0"/>
              </a:spcAft>
              <a:buSzPts val="1800"/>
              <a:buNone/>
            </a:pPr>
            <a:endParaRPr>
              <a:latin typeface="Open Sans"/>
              <a:ea typeface="Open Sans"/>
              <a:cs typeface="Open Sans"/>
              <a:sym typeface="Open Sans"/>
            </a:endParaRPr>
          </a:p>
          <a:p>
            <a:pPr marL="0" lvl="0" indent="0" algn="l" rtl="0">
              <a:lnSpc>
                <a:spcPct val="100000"/>
              </a:lnSpc>
              <a:spcBef>
                <a:spcPts val="1000"/>
              </a:spcBef>
              <a:spcAft>
                <a:spcPts val="0"/>
              </a:spcAft>
              <a:buSzPts val="1800"/>
              <a:buNone/>
            </a:pPr>
            <a:r>
              <a:rPr lang="en-US">
                <a:latin typeface="Open Sans"/>
                <a:ea typeface="Open Sans"/>
                <a:cs typeface="Open Sans"/>
                <a:sym typeface="Open Sans"/>
              </a:rPr>
              <a:t>Using Information for Transformation</a:t>
            </a:r>
            <a:endParaRPr>
              <a:latin typeface="Open Sans"/>
              <a:ea typeface="Open Sans"/>
              <a:cs typeface="Open Sans"/>
              <a:sym typeface="Open Sans"/>
            </a:endParaRPr>
          </a:p>
          <a:p>
            <a:pPr marL="0" lvl="0" indent="0" algn="l" rtl="0">
              <a:lnSpc>
                <a:spcPct val="100000"/>
              </a:lnSpc>
              <a:spcBef>
                <a:spcPts val="1000"/>
              </a:spcBef>
              <a:spcAft>
                <a:spcPts val="0"/>
              </a:spcAft>
              <a:buSzPts val="1800"/>
              <a:buNone/>
            </a:pPr>
            <a:endParaRPr>
              <a:latin typeface="Open Sans"/>
              <a:ea typeface="Open Sans"/>
              <a:cs typeface="Open Sans"/>
              <a:sym typeface="Open Sans"/>
            </a:endParaRPr>
          </a:p>
          <a:p>
            <a:pPr marL="0" lvl="0" indent="0" algn="l" rtl="0">
              <a:lnSpc>
                <a:spcPct val="100000"/>
              </a:lnSpc>
              <a:spcBef>
                <a:spcPts val="1000"/>
              </a:spcBef>
              <a:spcAft>
                <a:spcPts val="0"/>
              </a:spcAft>
              <a:buSzPts val="1800"/>
              <a:buNone/>
            </a:pPr>
            <a:r>
              <a:rPr lang="en-US">
                <a:latin typeface="Open Sans"/>
                <a:ea typeface="Open Sans"/>
                <a:cs typeface="Open Sans"/>
                <a:sym typeface="Open Sans"/>
              </a:rPr>
              <a:t>KSDE Requirements and District Expectations</a:t>
            </a:r>
            <a:endParaRPr>
              <a:latin typeface="Open Sans"/>
              <a:ea typeface="Open Sans"/>
              <a:cs typeface="Open Sans"/>
              <a:sym typeface="Open San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143435c3d5d_0_226"/>
          <p:cNvSpPr txBox="1">
            <a:spLocks noGrp="1"/>
          </p:cNvSpPr>
          <p:nvPr>
            <p:ph type="title"/>
          </p:nvPr>
        </p:nvSpPr>
        <p:spPr>
          <a:xfrm>
            <a:off x="839788" y="365126"/>
            <a:ext cx="10515600" cy="1149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b="1">
                <a:latin typeface="Calibri"/>
                <a:ea typeface="Calibri"/>
                <a:cs typeface="Calibri"/>
                <a:sym typeface="Calibri"/>
              </a:rPr>
              <a:t> The optional 2nd Grade Reading Test (April)</a:t>
            </a:r>
            <a:endParaRPr b="1">
              <a:latin typeface="Calibri"/>
              <a:ea typeface="Calibri"/>
              <a:cs typeface="Calibri"/>
              <a:sym typeface="Calibri"/>
            </a:endParaRPr>
          </a:p>
        </p:txBody>
      </p:sp>
      <p:sp>
        <p:nvSpPr>
          <p:cNvPr id="140" name="Google Shape;140;g143435c3d5d_0_226"/>
          <p:cNvSpPr txBox="1">
            <a:spLocks noGrp="1"/>
          </p:cNvSpPr>
          <p:nvPr>
            <p:ph type="body" idx="2"/>
          </p:nvPr>
        </p:nvSpPr>
        <p:spPr>
          <a:xfrm>
            <a:off x="685950" y="1606800"/>
            <a:ext cx="10820100" cy="4472700"/>
          </a:xfrm>
          <a:prstGeom prst="rect">
            <a:avLst/>
          </a:prstGeom>
          <a:noFill/>
          <a:ln>
            <a:noFill/>
          </a:ln>
        </p:spPr>
        <p:txBody>
          <a:bodyPr spcFirstLastPara="1" wrap="square" lIns="91425" tIns="45700" rIns="91425" bIns="45700" anchor="t" anchorCtr="0">
            <a:normAutofit lnSpcReduction="10000"/>
          </a:bodyPr>
          <a:lstStyle/>
          <a:p>
            <a:pPr marL="457200" lvl="0" indent="-393356" algn="l" rtl="0">
              <a:lnSpc>
                <a:spcPct val="100000"/>
              </a:lnSpc>
              <a:spcBef>
                <a:spcPts val="1000"/>
              </a:spcBef>
              <a:spcAft>
                <a:spcPts val="0"/>
              </a:spcAft>
              <a:buSzPts val="2595"/>
              <a:buFont typeface="Calibri"/>
              <a:buChar char="•"/>
            </a:pPr>
            <a:r>
              <a:rPr lang="en-US">
                <a:latin typeface="Calibri"/>
                <a:ea typeface="Calibri"/>
                <a:cs typeface="Calibri"/>
                <a:sym typeface="Calibri"/>
              </a:rPr>
              <a:t>Well-received with over 3500 students and over 65+ districts participating</a:t>
            </a:r>
            <a:endParaRPr>
              <a:highlight>
                <a:srgbClr val="FFFF00"/>
              </a:highlight>
              <a:latin typeface="Calibri"/>
              <a:ea typeface="Calibri"/>
              <a:cs typeface="Calibri"/>
              <a:sym typeface="Calibri"/>
            </a:endParaRPr>
          </a:p>
          <a:p>
            <a:pPr marL="457200" lvl="0" indent="0" algn="l" rtl="0">
              <a:lnSpc>
                <a:spcPct val="100000"/>
              </a:lnSpc>
              <a:spcBef>
                <a:spcPts val="1000"/>
              </a:spcBef>
              <a:spcAft>
                <a:spcPts val="0"/>
              </a:spcAft>
              <a:buSzPts val="2595"/>
              <a:buNone/>
            </a:pPr>
            <a:endParaRPr>
              <a:latin typeface="Calibri"/>
              <a:ea typeface="Calibri"/>
              <a:cs typeface="Calibri"/>
              <a:sym typeface="Calibri"/>
            </a:endParaRPr>
          </a:p>
          <a:p>
            <a:pPr marL="457200" lvl="0" indent="-393356" algn="l" rtl="0">
              <a:lnSpc>
                <a:spcPct val="100000"/>
              </a:lnSpc>
              <a:spcBef>
                <a:spcPts val="1000"/>
              </a:spcBef>
              <a:spcAft>
                <a:spcPts val="0"/>
              </a:spcAft>
              <a:buSzPts val="2595"/>
              <a:buFont typeface="Calibri"/>
              <a:buChar char="•"/>
            </a:pPr>
            <a:r>
              <a:rPr lang="en-US">
                <a:latin typeface="Calibri"/>
                <a:ea typeface="Calibri"/>
                <a:cs typeface="Calibri"/>
                <a:sym typeface="Calibri"/>
              </a:rPr>
              <a:t>A “bridge” assessment between the instructional focus of early literacy instruction and the expectation of a comprehension assessment more typical of the 3rd grade assessment </a:t>
            </a:r>
            <a:endParaRPr>
              <a:latin typeface="Calibri"/>
              <a:ea typeface="Calibri"/>
              <a:cs typeface="Calibri"/>
              <a:sym typeface="Calibri"/>
            </a:endParaRPr>
          </a:p>
          <a:p>
            <a:pPr marL="457200" lvl="0" indent="0" algn="l" rtl="0">
              <a:lnSpc>
                <a:spcPct val="100000"/>
              </a:lnSpc>
              <a:spcBef>
                <a:spcPts val="1000"/>
              </a:spcBef>
              <a:spcAft>
                <a:spcPts val="0"/>
              </a:spcAft>
              <a:buSzPts val="2595"/>
              <a:buNone/>
            </a:pPr>
            <a:endParaRPr>
              <a:latin typeface="Calibri"/>
              <a:ea typeface="Calibri"/>
              <a:cs typeface="Calibri"/>
              <a:sym typeface="Calibri"/>
            </a:endParaRPr>
          </a:p>
          <a:p>
            <a:pPr marL="457200" lvl="0" indent="-393356" algn="l" rtl="0">
              <a:lnSpc>
                <a:spcPct val="100000"/>
              </a:lnSpc>
              <a:spcBef>
                <a:spcPts val="1000"/>
              </a:spcBef>
              <a:spcAft>
                <a:spcPts val="0"/>
              </a:spcAft>
              <a:buSzPts val="2595"/>
              <a:buFont typeface="Calibri"/>
              <a:buChar char="•"/>
            </a:pPr>
            <a:r>
              <a:rPr lang="en-US">
                <a:latin typeface="Calibri"/>
                <a:ea typeface="Calibri"/>
                <a:cs typeface="Calibri"/>
                <a:sym typeface="Calibri"/>
              </a:rPr>
              <a:t>Allow teachers/ districts to see the effectiveness of core instruction in early grades</a:t>
            </a:r>
            <a:endParaRPr>
              <a:latin typeface="Calibri"/>
              <a:ea typeface="Calibri"/>
              <a:cs typeface="Calibri"/>
              <a:sym typeface="Calibri"/>
            </a:endParaRPr>
          </a:p>
          <a:p>
            <a:pPr marL="457200" lvl="0" indent="0" algn="l" rtl="0">
              <a:lnSpc>
                <a:spcPct val="100000"/>
              </a:lnSpc>
              <a:spcBef>
                <a:spcPts val="1000"/>
              </a:spcBef>
              <a:spcAft>
                <a:spcPts val="0"/>
              </a:spcAft>
              <a:buSzPts val="2595"/>
              <a:buNone/>
            </a:pPr>
            <a:endParaRPr>
              <a:latin typeface="Calibri"/>
              <a:ea typeface="Calibri"/>
              <a:cs typeface="Calibri"/>
              <a:sym typeface="Calibri"/>
            </a:endParaRPr>
          </a:p>
          <a:p>
            <a:pPr marL="457200" lvl="0" indent="-393356" algn="l" rtl="0">
              <a:lnSpc>
                <a:spcPct val="100000"/>
              </a:lnSpc>
              <a:spcBef>
                <a:spcPts val="1000"/>
              </a:spcBef>
              <a:spcAft>
                <a:spcPts val="0"/>
              </a:spcAft>
              <a:buSzPts val="2595"/>
              <a:buFont typeface="Calibri"/>
              <a:buChar char="•"/>
            </a:pPr>
            <a:r>
              <a:rPr lang="en-US">
                <a:latin typeface="Calibri"/>
                <a:ea typeface="Calibri"/>
                <a:cs typeface="Calibri"/>
                <a:sym typeface="Calibri"/>
              </a:rPr>
              <a:t>Allow schools to see if there are areas to focus on for the shift from learning to read- to reading to learn</a:t>
            </a:r>
            <a:endParaRPr>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23ec6376da5_0_106"/>
          <p:cNvSpPr txBox="1">
            <a:spLocks noGrp="1"/>
          </p:cNvSpPr>
          <p:nvPr>
            <p:ph type="title"/>
          </p:nvPr>
        </p:nvSpPr>
        <p:spPr>
          <a:xfrm>
            <a:off x="838200" y="365125"/>
            <a:ext cx="10515600" cy="1165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b="1">
                <a:solidFill>
                  <a:srgbClr val="0000FF"/>
                </a:solidFill>
                <a:latin typeface="Calibri"/>
                <a:ea typeface="Calibri"/>
                <a:cs typeface="Calibri"/>
                <a:sym typeface="Calibri"/>
              </a:rPr>
              <a:t>PK-16 Partnerships</a:t>
            </a:r>
            <a:endParaRPr b="1">
              <a:solidFill>
                <a:srgbClr val="0000FF"/>
              </a:solidFill>
              <a:latin typeface="Calibri"/>
              <a:ea typeface="Calibri"/>
              <a:cs typeface="Calibri"/>
              <a:sym typeface="Calibri"/>
            </a:endParaRPr>
          </a:p>
        </p:txBody>
      </p:sp>
      <p:sp>
        <p:nvSpPr>
          <p:cNvPr id="147" name="Google Shape;147;g23ec6376da5_0_106"/>
          <p:cNvSpPr txBox="1">
            <a:spLocks noGrp="1"/>
          </p:cNvSpPr>
          <p:nvPr>
            <p:ph type="body" idx="1"/>
          </p:nvPr>
        </p:nvSpPr>
        <p:spPr>
          <a:xfrm>
            <a:off x="838200" y="1431050"/>
            <a:ext cx="10515600" cy="4746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SzPts val="2323"/>
              <a:buNone/>
            </a:pPr>
            <a:r>
              <a:rPr lang="en-US">
                <a:latin typeface="Open Sans"/>
                <a:ea typeface="Open Sans"/>
                <a:cs typeface="Open Sans"/>
                <a:sym typeface="Open Sans"/>
              </a:rPr>
              <a:t>Unit Head Meetings (IHE)</a:t>
            </a:r>
            <a:endParaRPr>
              <a:latin typeface="Open Sans"/>
              <a:ea typeface="Open Sans"/>
              <a:cs typeface="Open Sans"/>
              <a:sym typeface="Open Sans"/>
            </a:endParaRPr>
          </a:p>
          <a:p>
            <a:pPr marL="0" lvl="0" indent="0" algn="l" rtl="0">
              <a:lnSpc>
                <a:spcPct val="100000"/>
              </a:lnSpc>
              <a:spcBef>
                <a:spcPts val="1000"/>
              </a:spcBef>
              <a:spcAft>
                <a:spcPts val="0"/>
              </a:spcAft>
              <a:buSzPts val="2323"/>
              <a:buNone/>
            </a:pPr>
            <a:endParaRPr>
              <a:latin typeface="Open Sans"/>
              <a:ea typeface="Open Sans"/>
              <a:cs typeface="Open Sans"/>
              <a:sym typeface="Open Sans"/>
            </a:endParaRPr>
          </a:p>
          <a:p>
            <a:pPr marL="0" lvl="0" indent="0" algn="l" rtl="0">
              <a:lnSpc>
                <a:spcPct val="100000"/>
              </a:lnSpc>
              <a:spcBef>
                <a:spcPts val="1000"/>
              </a:spcBef>
              <a:spcAft>
                <a:spcPts val="0"/>
              </a:spcAft>
              <a:buSzPts val="2323"/>
              <a:buNone/>
            </a:pPr>
            <a:r>
              <a:rPr lang="en-US">
                <a:latin typeface="Open Sans"/>
                <a:ea typeface="Open Sans"/>
                <a:cs typeface="Open Sans"/>
                <a:sym typeface="Open Sans"/>
              </a:rPr>
              <a:t>Revised Assurance Forms (IHE)</a:t>
            </a:r>
            <a:endParaRPr>
              <a:latin typeface="Open Sans"/>
              <a:ea typeface="Open Sans"/>
              <a:cs typeface="Open Sans"/>
              <a:sym typeface="Open Sans"/>
            </a:endParaRPr>
          </a:p>
          <a:p>
            <a:pPr marL="0" lvl="0" indent="0" algn="l" rtl="0">
              <a:lnSpc>
                <a:spcPct val="100000"/>
              </a:lnSpc>
              <a:spcBef>
                <a:spcPts val="1000"/>
              </a:spcBef>
              <a:spcAft>
                <a:spcPts val="0"/>
              </a:spcAft>
              <a:buSzPts val="2323"/>
              <a:buNone/>
            </a:pPr>
            <a:endParaRPr>
              <a:latin typeface="Open Sans"/>
              <a:ea typeface="Open Sans"/>
              <a:cs typeface="Open Sans"/>
              <a:sym typeface="Open Sans"/>
            </a:endParaRPr>
          </a:p>
          <a:p>
            <a:pPr marL="0" lvl="0" indent="0" algn="l" rtl="0">
              <a:lnSpc>
                <a:spcPct val="100000"/>
              </a:lnSpc>
              <a:spcBef>
                <a:spcPts val="1000"/>
              </a:spcBef>
              <a:spcAft>
                <a:spcPts val="0"/>
              </a:spcAft>
              <a:buSzPts val="2323"/>
              <a:buNone/>
            </a:pPr>
            <a:r>
              <a:rPr lang="en-US">
                <a:latin typeface="Open Sans"/>
                <a:ea typeface="Open Sans"/>
                <a:cs typeface="Open Sans"/>
                <a:sym typeface="Open Sans"/>
              </a:rPr>
              <a:t>Program Review (IHE)</a:t>
            </a:r>
            <a:endParaRPr>
              <a:latin typeface="Open Sans"/>
              <a:ea typeface="Open Sans"/>
              <a:cs typeface="Open Sans"/>
              <a:sym typeface="Open Sans"/>
            </a:endParaRPr>
          </a:p>
          <a:p>
            <a:pPr marL="0" lvl="0" indent="0" algn="l" rtl="0">
              <a:lnSpc>
                <a:spcPct val="100000"/>
              </a:lnSpc>
              <a:spcBef>
                <a:spcPts val="1000"/>
              </a:spcBef>
              <a:spcAft>
                <a:spcPts val="0"/>
              </a:spcAft>
              <a:buSzPts val="2323"/>
              <a:buNone/>
            </a:pPr>
            <a:endParaRPr>
              <a:latin typeface="Open Sans"/>
              <a:ea typeface="Open Sans"/>
              <a:cs typeface="Open Sans"/>
              <a:sym typeface="Open Sans"/>
            </a:endParaRPr>
          </a:p>
          <a:p>
            <a:pPr marL="0" lvl="0" indent="0" algn="l" rtl="0">
              <a:lnSpc>
                <a:spcPct val="100000"/>
              </a:lnSpc>
              <a:spcBef>
                <a:spcPts val="1000"/>
              </a:spcBef>
              <a:spcAft>
                <a:spcPts val="0"/>
              </a:spcAft>
              <a:buSzPts val="2323"/>
              <a:buNone/>
            </a:pPr>
            <a:r>
              <a:rPr lang="en-US">
                <a:latin typeface="Open Sans"/>
                <a:ea typeface="Open Sans"/>
                <a:cs typeface="Open Sans"/>
                <a:sym typeface="Open Sans"/>
              </a:rPr>
              <a:t>PK-6 Elementary Standards Revision underway</a:t>
            </a:r>
            <a:endParaRPr>
              <a:latin typeface="Open Sans"/>
              <a:ea typeface="Open Sans"/>
              <a:cs typeface="Open Sans"/>
              <a:sym typeface="Open San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143435c3d5d_0_220"/>
          <p:cNvSpPr txBox="1">
            <a:spLocks noGrp="1"/>
          </p:cNvSpPr>
          <p:nvPr>
            <p:ph type="title"/>
          </p:nvPr>
        </p:nvSpPr>
        <p:spPr>
          <a:xfrm>
            <a:off x="839788" y="365126"/>
            <a:ext cx="10515600" cy="11493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40909"/>
              <a:buNone/>
            </a:pPr>
            <a:r>
              <a:rPr lang="en-US">
                <a:solidFill>
                  <a:srgbClr val="FF0000"/>
                </a:solidFill>
              </a:rPr>
              <a:t>ONLY 1 MORE YEAR</a:t>
            </a:r>
            <a:br>
              <a:rPr lang="en-US"/>
            </a:br>
            <a:r>
              <a:rPr lang="en-US"/>
              <a:t>Increased LETRS Opportunities</a:t>
            </a:r>
            <a:endParaRPr/>
          </a:p>
        </p:txBody>
      </p:sp>
      <p:sp>
        <p:nvSpPr>
          <p:cNvPr id="154" name="Google Shape;154;g143435c3d5d_0_220"/>
          <p:cNvSpPr txBox="1">
            <a:spLocks noGrp="1"/>
          </p:cNvSpPr>
          <p:nvPr>
            <p:ph type="body" idx="2"/>
          </p:nvPr>
        </p:nvSpPr>
        <p:spPr>
          <a:xfrm>
            <a:off x="685950" y="1392425"/>
            <a:ext cx="10820100" cy="4686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SzPts val="6000"/>
              <a:buNone/>
            </a:pPr>
            <a:endParaRPr/>
          </a:p>
          <a:p>
            <a:pPr marL="0" lvl="0" indent="0" algn="l" rtl="0">
              <a:lnSpc>
                <a:spcPct val="115000"/>
              </a:lnSpc>
              <a:spcBef>
                <a:spcPts val="1100"/>
              </a:spcBef>
              <a:spcAft>
                <a:spcPts val="0"/>
              </a:spcAft>
              <a:buSzPts val="6000"/>
              <a:buNone/>
            </a:pPr>
            <a:r>
              <a:rPr lang="en-US" sz="2900">
                <a:solidFill>
                  <a:srgbClr val="0000FF"/>
                </a:solidFill>
                <a:highlight>
                  <a:srgbClr val="FFFFFF"/>
                </a:highlight>
                <a:latin typeface="Open Sans"/>
                <a:ea typeface="Open Sans"/>
                <a:cs typeface="Open Sans"/>
                <a:sym typeface="Open Sans"/>
              </a:rPr>
              <a:t>One Year Curriculum: LETRS Early Childhood</a:t>
            </a:r>
            <a:endParaRPr sz="2900">
              <a:solidFill>
                <a:srgbClr val="0000FF"/>
              </a:solidFill>
              <a:highlight>
                <a:srgbClr val="FFFFFF"/>
              </a:highlight>
              <a:latin typeface="Open Sans"/>
              <a:ea typeface="Open Sans"/>
              <a:cs typeface="Open Sans"/>
              <a:sym typeface="Open Sans"/>
            </a:endParaRPr>
          </a:p>
          <a:p>
            <a:pPr marL="457200" lvl="0" indent="0" algn="l" rtl="0">
              <a:lnSpc>
                <a:spcPct val="115000"/>
              </a:lnSpc>
              <a:spcBef>
                <a:spcPts val="1100"/>
              </a:spcBef>
              <a:spcAft>
                <a:spcPts val="0"/>
              </a:spcAft>
              <a:buSzPts val="2824"/>
              <a:buNone/>
            </a:pPr>
            <a:r>
              <a:rPr lang="en-US">
                <a:solidFill>
                  <a:srgbClr val="0000FF"/>
                </a:solidFill>
                <a:highlight>
                  <a:srgbClr val="FFFFFF"/>
                </a:highlight>
                <a:latin typeface="Open Sans"/>
                <a:ea typeface="Open Sans"/>
                <a:cs typeface="Open Sans"/>
                <a:sym typeface="Open Sans"/>
              </a:rPr>
              <a:t>Two more opportunities for teachers/ systems to join</a:t>
            </a:r>
            <a:endParaRPr>
              <a:solidFill>
                <a:srgbClr val="0000FF"/>
              </a:solidFill>
              <a:highlight>
                <a:srgbClr val="FFFFFF"/>
              </a:highlight>
              <a:latin typeface="Open Sans"/>
              <a:ea typeface="Open Sans"/>
              <a:cs typeface="Open Sans"/>
              <a:sym typeface="Open Sans"/>
            </a:endParaRPr>
          </a:p>
          <a:p>
            <a:pPr marL="0" lvl="0" indent="0" algn="l" rtl="0">
              <a:lnSpc>
                <a:spcPct val="115000"/>
              </a:lnSpc>
              <a:spcBef>
                <a:spcPts val="1100"/>
              </a:spcBef>
              <a:spcAft>
                <a:spcPts val="0"/>
              </a:spcAft>
              <a:buSzPts val="6000"/>
              <a:buNone/>
            </a:pPr>
            <a:r>
              <a:rPr lang="en-US" sz="2900">
                <a:solidFill>
                  <a:schemeClr val="accent1"/>
                </a:solidFill>
                <a:highlight>
                  <a:srgbClr val="FFFFFF"/>
                </a:highlight>
                <a:latin typeface="Open Sans"/>
                <a:ea typeface="Open Sans"/>
                <a:cs typeface="Open Sans"/>
                <a:sym typeface="Open Sans"/>
              </a:rPr>
              <a:t>Two Year Curriculum</a:t>
            </a:r>
            <a:endParaRPr sz="2900">
              <a:solidFill>
                <a:schemeClr val="accent1"/>
              </a:solidFill>
              <a:highlight>
                <a:srgbClr val="FFFFFF"/>
              </a:highlight>
              <a:latin typeface="Open Sans"/>
              <a:ea typeface="Open Sans"/>
              <a:cs typeface="Open Sans"/>
              <a:sym typeface="Open Sans"/>
            </a:endParaRPr>
          </a:p>
          <a:p>
            <a:pPr marL="0" lvl="0" indent="0" algn="l" rtl="0">
              <a:lnSpc>
                <a:spcPct val="115000"/>
              </a:lnSpc>
              <a:spcBef>
                <a:spcPts val="1100"/>
              </a:spcBef>
              <a:spcAft>
                <a:spcPts val="0"/>
              </a:spcAft>
              <a:buSzPts val="6000"/>
              <a:buNone/>
            </a:pPr>
            <a:r>
              <a:rPr lang="en-US">
                <a:solidFill>
                  <a:schemeClr val="accent1"/>
                </a:solidFill>
                <a:highlight>
                  <a:srgbClr val="FFFFFF"/>
                </a:highlight>
                <a:latin typeface="Open Sans"/>
                <a:ea typeface="Open Sans"/>
                <a:cs typeface="Open Sans"/>
                <a:sym typeface="Open Sans"/>
              </a:rPr>
              <a:t>	Two more opportunities for teachers/ systems to join</a:t>
            </a:r>
            <a:endParaRPr>
              <a:solidFill>
                <a:schemeClr val="accent1"/>
              </a:solidFill>
              <a:highlight>
                <a:srgbClr val="FFFFFF"/>
              </a:highlight>
              <a:latin typeface="Open Sans"/>
              <a:ea typeface="Open Sans"/>
              <a:cs typeface="Open Sans"/>
              <a:sym typeface="Open Sans"/>
            </a:endParaRPr>
          </a:p>
          <a:p>
            <a:pPr marL="0" lvl="0" indent="0" algn="l" rtl="0">
              <a:lnSpc>
                <a:spcPct val="115000"/>
              </a:lnSpc>
              <a:spcBef>
                <a:spcPts val="1100"/>
              </a:spcBef>
              <a:spcAft>
                <a:spcPts val="0"/>
              </a:spcAft>
              <a:buSzPts val="6000"/>
              <a:buNone/>
            </a:pPr>
            <a:r>
              <a:rPr lang="en-US" sz="2900">
                <a:solidFill>
                  <a:srgbClr val="FF0000"/>
                </a:solidFill>
                <a:latin typeface="Open Sans"/>
                <a:ea typeface="Open Sans"/>
                <a:cs typeface="Open Sans"/>
                <a:sym typeface="Open Sans"/>
              </a:rPr>
              <a:t>Two Year Curriculum for Administrators</a:t>
            </a:r>
            <a:endParaRPr>
              <a:solidFill>
                <a:srgbClr val="FF0000"/>
              </a:solidFill>
              <a:latin typeface="Open Sans"/>
              <a:ea typeface="Open Sans"/>
              <a:cs typeface="Open Sans"/>
              <a:sym typeface="Open Sans"/>
            </a:endParaRPr>
          </a:p>
          <a:p>
            <a:pPr marL="0" lvl="0" indent="0" algn="l" rtl="0">
              <a:lnSpc>
                <a:spcPct val="115000"/>
              </a:lnSpc>
              <a:spcBef>
                <a:spcPts val="1100"/>
              </a:spcBef>
              <a:spcAft>
                <a:spcPts val="0"/>
              </a:spcAft>
              <a:buSzPts val="6000"/>
              <a:buNone/>
            </a:pPr>
            <a:r>
              <a:rPr lang="en-US">
                <a:solidFill>
                  <a:schemeClr val="accent1"/>
                </a:solidFill>
                <a:latin typeface="Open Sans"/>
                <a:ea typeface="Open Sans"/>
                <a:cs typeface="Open Sans"/>
                <a:sym typeface="Open Sans"/>
              </a:rPr>
              <a:t>	Two year opportunity for administrators</a:t>
            </a:r>
            <a:endParaRPr>
              <a:solidFill>
                <a:schemeClr val="accent1"/>
              </a:solidFill>
              <a:latin typeface="Open Sans"/>
              <a:ea typeface="Open Sans"/>
              <a:cs typeface="Open Sans"/>
              <a:sym typeface="Open Sans"/>
            </a:endParaRPr>
          </a:p>
          <a:p>
            <a:pPr marL="0" lvl="0" indent="0" algn="l" rtl="0">
              <a:lnSpc>
                <a:spcPct val="115000"/>
              </a:lnSpc>
              <a:spcBef>
                <a:spcPts val="1100"/>
              </a:spcBef>
              <a:spcAft>
                <a:spcPts val="0"/>
              </a:spcAft>
              <a:buSzPts val="6000"/>
              <a:buNone/>
            </a:pPr>
            <a:endParaRPr sz="1800">
              <a:solidFill>
                <a:schemeClr val="accent1"/>
              </a:solidFill>
              <a:highlight>
                <a:srgbClr val="FFFFFF"/>
              </a:highlight>
              <a:latin typeface="Open Sans"/>
              <a:ea typeface="Open Sans"/>
              <a:cs typeface="Open Sans"/>
              <a:sym typeface="Open Sans"/>
            </a:endParaRPr>
          </a:p>
          <a:p>
            <a:pPr marL="0" lvl="0" indent="0" algn="l" rtl="0">
              <a:lnSpc>
                <a:spcPct val="115000"/>
              </a:lnSpc>
              <a:spcBef>
                <a:spcPts val="1100"/>
              </a:spcBef>
              <a:spcAft>
                <a:spcPts val="0"/>
              </a:spcAft>
              <a:buSzPts val="6000"/>
              <a:buNone/>
            </a:pPr>
            <a:endParaRPr>
              <a:highlight>
                <a:srgbClr val="FFFFFF"/>
              </a:highlight>
              <a:latin typeface="Open Sans"/>
              <a:ea typeface="Open Sans"/>
              <a:cs typeface="Open Sans"/>
              <a:sym typeface="Open Sans"/>
            </a:endParaRPr>
          </a:p>
        </p:txBody>
      </p:sp>
      <p:pic>
        <p:nvPicPr>
          <p:cNvPr id="155" name="Google Shape;155;g143435c3d5d_0_220"/>
          <p:cNvPicPr preferRelativeResize="0"/>
          <p:nvPr/>
        </p:nvPicPr>
        <p:blipFill rotWithShape="1">
          <a:blip r:embed="rId3">
            <a:alphaModFix/>
          </a:blip>
          <a:srcRect l="2977" t="9898" r="3621" b="14015"/>
          <a:stretch/>
        </p:blipFill>
        <p:spPr>
          <a:xfrm rot="632797">
            <a:off x="9303981" y="1777515"/>
            <a:ext cx="2211937" cy="2816571"/>
          </a:xfrm>
          <a:prstGeom prst="rect">
            <a:avLst/>
          </a:prstGeom>
          <a:noFill/>
          <a:ln>
            <a:noFill/>
          </a:ln>
        </p:spPr>
      </p:pic>
      <p:sp>
        <p:nvSpPr>
          <p:cNvPr id="156" name="Google Shape;156;g143435c3d5d_0_220"/>
          <p:cNvSpPr txBox="1"/>
          <p:nvPr/>
        </p:nvSpPr>
        <p:spPr>
          <a:xfrm>
            <a:off x="6869975" y="4726925"/>
            <a:ext cx="4749900" cy="1477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Open Sans"/>
                <a:ea typeface="Open Sans"/>
                <a:cs typeface="Open Sans"/>
                <a:sym typeface="Open Sans"/>
              </a:rPr>
              <a:t>Registration open to individual teachers OR building/ district cohorts. </a:t>
            </a:r>
            <a:endParaRPr sz="1400" b="1"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Open Sans"/>
                <a:ea typeface="Open Sans"/>
                <a:cs typeface="Open Sans"/>
                <a:sym typeface="Open Sans"/>
              </a:rPr>
              <a:t>Contact TASN or Kevin Davis:  kddavis@pittstate.edu</a:t>
            </a:r>
            <a:endParaRPr sz="1400" b="1"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Open Sans"/>
                <a:ea typeface="Open Sans"/>
                <a:cs typeface="Open Sans"/>
                <a:sym typeface="Open Sans"/>
              </a:rPr>
              <a:t>MORE INFO: </a:t>
            </a:r>
            <a:r>
              <a:rPr lang="en-US" sz="1400" b="1" i="0" u="sng" strike="noStrike" cap="none">
                <a:solidFill>
                  <a:schemeClr val="hlink"/>
                </a:solidFill>
                <a:latin typeface="Open Sans"/>
                <a:ea typeface="Open Sans"/>
                <a:cs typeface="Open Sans"/>
                <a:sym typeface="Open Sans"/>
                <a:hlinkClick r:id="rId4"/>
              </a:rPr>
              <a:t>LETRS</a:t>
            </a:r>
            <a:endParaRPr sz="1400" b="1" i="0" u="none" strike="noStrike" cap="none">
              <a:solidFill>
                <a:srgbClr val="000000"/>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153"/>
                                        </p:tgtEl>
                                        <p:attrNameLst>
                                          <p:attrName>style.visibility</p:attrName>
                                        </p:attrNameLst>
                                      </p:cBhvr>
                                      <p:to>
                                        <p:strVal val="visible"/>
                                      </p:to>
                                    </p:set>
                                    <p:anim calcmode="lin" valueType="num">
                                      <p:cBhvr additive="base">
                                        <p:cTn id="11" dur="1000"/>
                                        <p:tgtEl>
                                          <p:spTgt spid="15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C400EC2-67B8-6E3C-2629-5C50660D4952}"/>
              </a:ext>
            </a:extLst>
          </p:cNvPr>
          <p:cNvSpPr>
            <a:spLocks noGrp="1"/>
          </p:cNvSpPr>
          <p:nvPr>
            <p:ph type="subTitle" idx="1"/>
          </p:nvPr>
        </p:nvSpPr>
        <p:spPr/>
        <p:txBody>
          <a:bodyPr/>
          <a:lstStyle/>
          <a:p>
            <a:r>
              <a:rPr lang="en-US" dirty="0"/>
              <a:t>Amanda Petersen (apetersen@ksde.org) and Stacy Clarke (kansasicc@ksde.org)</a:t>
            </a:r>
          </a:p>
        </p:txBody>
      </p:sp>
      <p:sp>
        <p:nvSpPr>
          <p:cNvPr id="3" name="Title 2">
            <a:extLst>
              <a:ext uri="{FF2B5EF4-FFF2-40B4-BE49-F238E27FC236}">
                <a16:creationId xmlns:a16="http://schemas.microsoft.com/office/drawing/2014/main" id="{6AAE3080-A8C6-DF57-9A0D-8021567C6247}"/>
              </a:ext>
            </a:extLst>
          </p:cNvPr>
          <p:cNvSpPr>
            <a:spLocks noGrp="1"/>
          </p:cNvSpPr>
          <p:nvPr>
            <p:ph type="title"/>
          </p:nvPr>
        </p:nvSpPr>
        <p:spPr/>
        <p:txBody>
          <a:bodyPr/>
          <a:lstStyle/>
          <a:p>
            <a:r>
              <a:rPr lang="en-US" dirty="0"/>
              <a:t>Kindergarten Readiness Snapshot (ASQ)</a:t>
            </a:r>
          </a:p>
        </p:txBody>
      </p:sp>
    </p:spTree>
    <p:extLst>
      <p:ext uri="{BB962C8B-B14F-4D97-AF65-F5344CB8AC3E}">
        <p14:creationId xmlns:p14="http://schemas.microsoft.com/office/powerpoint/2010/main" val="8671074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143435c3d5d_0_232"/>
          <p:cNvSpPr txBox="1">
            <a:spLocks noGrp="1"/>
          </p:cNvSpPr>
          <p:nvPr>
            <p:ph type="title"/>
          </p:nvPr>
        </p:nvSpPr>
        <p:spPr>
          <a:xfrm>
            <a:off x="685938" y="365126"/>
            <a:ext cx="10515600" cy="1149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b="1">
                <a:latin typeface="Calibri"/>
                <a:ea typeface="Calibri"/>
                <a:cs typeface="Calibri"/>
                <a:sym typeface="Calibri"/>
              </a:rPr>
              <a:t> Professional Learning</a:t>
            </a:r>
            <a:endParaRPr b="1">
              <a:latin typeface="Calibri"/>
              <a:ea typeface="Calibri"/>
              <a:cs typeface="Calibri"/>
              <a:sym typeface="Calibri"/>
            </a:endParaRPr>
          </a:p>
        </p:txBody>
      </p:sp>
      <p:sp>
        <p:nvSpPr>
          <p:cNvPr id="163" name="Google Shape;163;g143435c3d5d_0_232"/>
          <p:cNvSpPr txBox="1">
            <a:spLocks noGrp="1"/>
          </p:cNvSpPr>
          <p:nvPr>
            <p:ph type="body" idx="2"/>
          </p:nvPr>
        </p:nvSpPr>
        <p:spPr>
          <a:xfrm>
            <a:off x="685950" y="1514425"/>
            <a:ext cx="10820100" cy="47451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00000"/>
              </a:lnSpc>
              <a:spcBef>
                <a:spcPts val="1000"/>
              </a:spcBef>
              <a:spcAft>
                <a:spcPts val="0"/>
              </a:spcAft>
              <a:buSzPct val="117646"/>
              <a:buNone/>
            </a:pPr>
            <a:endParaRPr b="1">
              <a:latin typeface="Calibri"/>
              <a:ea typeface="Calibri"/>
              <a:cs typeface="Calibri"/>
              <a:sym typeface="Calibri"/>
            </a:endParaRPr>
          </a:p>
          <a:p>
            <a:pPr marL="457200" lvl="0" indent="-358140" algn="l" rtl="0">
              <a:lnSpc>
                <a:spcPct val="100000"/>
              </a:lnSpc>
              <a:spcBef>
                <a:spcPts val="1000"/>
              </a:spcBef>
              <a:spcAft>
                <a:spcPts val="0"/>
              </a:spcAft>
              <a:buSzPct val="100000"/>
              <a:buFont typeface="Open Sans Medium"/>
              <a:buChar char="•"/>
            </a:pPr>
            <a:r>
              <a:rPr lang="en-US">
                <a:latin typeface="Open Sans Medium"/>
                <a:ea typeface="Open Sans Medium"/>
                <a:cs typeface="Open Sans Medium"/>
                <a:sym typeface="Open Sans Medium"/>
              </a:rPr>
              <a:t>90 Minute Literacy Block to be recorded</a:t>
            </a:r>
            <a:endParaRPr>
              <a:latin typeface="Open Sans Medium"/>
              <a:ea typeface="Open Sans Medium"/>
              <a:cs typeface="Open Sans Medium"/>
              <a:sym typeface="Open Sans Medium"/>
            </a:endParaRPr>
          </a:p>
          <a:p>
            <a:pPr marL="457200" lvl="0" indent="0" algn="l" rtl="0">
              <a:lnSpc>
                <a:spcPct val="100000"/>
              </a:lnSpc>
              <a:spcBef>
                <a:spcPts val="1000"/>
              </a:spcBef>
              <a:spcAft>
                <a:spcPts val="0"/>
              </a:spcAft>
              <a:buSzPct val="117646"/>
              <a:buNone/>
            </a:pPr>
            <a:endParaRPr>
              <a:latin typeface="Open Sans Medium"/>
              <a:ea typeface="Open Sans Medium"/>
              <a:cs typeface="Open Sans Medium"/>
              <a:sym typeface="Open Sans Medium"/>
            </a:endParaRPr>
          </a:p>
          <a:p>
            <a:pPr marL="457200" lvl="0" indent="-358140" algn="l" rtl="0">
              <a:lnSpc>
                <a:spcPct val="100000"/>
              </a:lnSpc>
              <a:spcBef>
                <a:spcPts val="1000"/>
              </a:spcBef>
              <a:spcAft>
                <a:spcPts val="0"/>
              </a:spcAft>
              <a:buSzPct val="100000"/>
              <a:buFont typeface="Open Sans Medium"/>
              <a:buChar char="•"/>
            </a:pPr>
            <a:r>
              <a:rPr lang="en-US">
                <a:latin typeface="Open Sans Medium"/>
                <a:ea typeface="Open Sans Medium"/>
                <a:cs typeface="Open Sans Medium"/>
                <a:sym typeface="Open Sans Medium"/>
              </a:rPr>
              <a:t>Structured Literacy Tool for Administrators (presented at Fall KSDE Conference)</a:t>
            </a:r>
            <a:endParaRPr>
              <a:latin typeface="Open Sans Medium"/>
              <a:ea typeface="Open Sans Medium"/>
              <a:cs typeface="Open Sans Medium"/>
              <a:sym typeface="Open Sans Medium"/>
            </a:endParaRPr>
          </a:p>
          <a:p>
            <a:pPr marL="457200" lvl="0" indent="0" algn="l" rtl="0">
              <a:lnSpc>
                <a:spcPct val="100000"/>
              </a:lnSpc>
              <a:spcBef>
                <a:spcPts val="1000"/>
              </a:spcBef>
              <a:spcAft>
                <a:spcPts val="0"/>
              </a:spcAft>
              <a:buSzPct val="117646"/>
              <a:buNone/>
            </a:pPr>
            <a:endParaRPr>
              <a:latin typeface="Open Sans Medium"/>
              <a:ea typeface="Open Sans Medium"/>
              <a:cs typeface="Open Sans Medium"/>
              <a:sym typeface="Open Sans Medium"/>
            </a:endParaRPr>
          </a:p>
          <a:p>
            <a:pPr marL="457200" lvl="0" indent="-358140" algn="l" rtl="0">
              <a:lnSpc>
                <a:spcPct val="100000"/>
              </a:lnSpc>
              <a:spcBef>
                <a:spcPts val="1000"/>
              </a:spcBef>
              <a:spcAft>
                <a:spcPts val="0"/>
              </a:spcAft>
              <a:buSzPct val="100000"/>
              <a:buFont typeface="Open Sans Medium"/>
              <a:buChar char="•"/>
            </a:pPr>
            <a:r>
              <a:rPr lang="en-US">
                <a:latin typeface="Open Sans Medium"/>
                <a:ea typeface="Open Sans Medium"/>
                <a:cs typeface="Open Sans Medium"/>
                <a:sym typeface="Open Sans Medium"/>
              </a:rPr>
              <a:t>Middle/ Secondary Students with Characteristics of Dyslexia (Recorded)</a:t>
            </a:r>
            <a:endParaRPr>
              <a:latin typeface="Open Sans Medium"/>
              <a:ea typeface="Open Sans Medium"/>
              <a:cs typeface="Open Sans Medium"/>
              <a:sym typeface="Open Sans Medium"/>
            </a:endParaRPr>
          </a:p>
          <a:p>
            <a:pPr marL="0" lvl="0" indent="0" algn="l" rtl="0">
              <a:lnSpc>
                <a:spcPct val="100000"/>
              </a:lnSpc>
              <a:spcBef>
                <a:spcPts val="1000"/>
              </a:spcBef>
              <a:spcAft>
                <a:spcPts val="0"/>
              </a:spcAft>
              <a:buSzPct val="117646"/>
              <a:buNone/>
            </a:pPr>
            <a:endParaRPr>
              <a:latin typeface="Open Sans Medium"/>
              <a:ea typeface="Open Sans Medium"/>
              <a:cs typeface="Open Sans Medium"/>
              <a:sym typeface="Open Sans Medium"/>
            </a:endParaRPr>
          </a:p>
          <a:p>
            <a:pPr marL="457200" lvl="0" indent="-358140" algn="l" rtl="0">
              <a:lnSpc>
                <a:spcPct val="100000"/>
              </a:lnSpc>
              <a:spcBef>
                <a:spcPts val="1000"/>
              </a:spcBef>
              <a:spcAft>
                <a:spcPts val="0"/>
              </a:spcAft>
              <a:buClr>
                <a:schemeClr val="dk1"/>
              </a:buClr>
              <a:buSzPct val="100000"/>
              <a:buFont typeface="Open Sans Medium"/>
              <a:buChar char="•"/>
            </a:pPr>
            <a:r>
              <a:rPr lang="en-US">
                <a:latin typeface="Open Sans Medium"/>
                <a:ea typeface="Open Sans Medium"/>
                <a:cs typeface="Open Sans Medium"/>
                <a:sym typeface="Open Sans Medium"/>
              </a:rPr>
              <a:t>Structured Literacy Interventions (Text-based via Zoom Sept-Feb)</a:t>
            </a:r>
            <a:endParaRPr>
              <a:latin typeface="Open Sans Medium"/>
              <a:ea typeface="Open Sans Medium"/>
              <a:cs typeface="Open Sans Medium"/>
              <a:sym typeface="Open Sans Medium"/>
            </a:endParaRPr>
          </a:p>
          <a:p>
            <a:pPr marL="457200" lvl="0" indent="0" algn="l" rtl="0">
              <a:lnSpc>
                <a:spcPct val="100000"/>
              </a:lnSpc>
              <a:spcBef>
                <a:spcPts val="1000"/>
              </a:spcBef>
              <a:spcAft>
                <a:spcPts val="0"/>
              </a:spcAft>
              <a:buSzPct val="117646"/>
              <a:buNone/>
            </a:pPr>
            <a:endParaRPr>
              <a:latin typeface="Open Sans Medium"/>
              <a:ea typeface="Open Sans Medium"/>
              <a:cs typeface="Open Sans Medium"/>
              <a:sym typeface="Open Sans Medium"/>
            </a:endParaRPr>
          </a:p>
          <a:p>
            <a:pPr marL="457200" lvl="0" indent="-358140" algn="l" rtl="0">
              <a:lnSpc>
                <a:spcPct val="100000"/>
              </a:lnSpc>
              <a:spcBef>
                <a:spcPts val="1000"/>
              </a:spcBef>
              <a:spcAft>
                <a:spcPts val="0"/>
              </a:spcAft>
              <a:buSzPct val="100000"/>
              <a:buFont typeface="Open Sans Medium"/>
              <a:buChar char="•"/>
            </a:pPr>
            <a:r>
              <a:rPr lang="en-US">
                <a:latin typeface="Open Sans Medium"/>
                <a:ea typeface="Open Sans Medium"/>
                <a:cs typeface="Open Sans Medium"/>
                <a:sym typeface="Open Sans Medium"/>
              </a:rPr>
              <a:t>Fresh Look at Phonics- Revisited/ (Text-based via Zoom Sept- October)</a:t>
            </a:r>
            <a:endParaRPr>
              <a:latin typeface="Open Sans Medium"/>
              <a:ea typeface="Open Sans Medium"/>
              <a:cs typeface="Open Sans Medium"/>
              <a:sym typeface="Open Sans Medium"/>
            </a:endParaRPr>
          </a:p>
          <a:p>
            <a:pPr marL="457200" lvl="0" indent="0" algn="l" rtl="0">
              <a:lnSpc>
                <a:spcPct val="100000"/>
              </a:lnSpc>
              <a:spcBef>
                <a:spcPts val="1000"/>
              </a:spcBef>
              <a:spcAft>
                <a:spcPts val="0"/>
              </a:spcAft>
              <a:buSzPct val="108108"/>
              <a:buNone/>
            </a:pPr>
            <a:endParaRPr>
              <a:latin typeface="Open Sans Medium"/>
              <a:ea typeface="Open Sans Medium"/>
              <a:cs typeface="Open Sans Medium"/>
              <a:sym typeface="Open Sans Medium"/>
            </a:endParaRPr>
          </a:p>
          <a:p>
            <a:pPr marL="457200" lvl="0" indent="-358140" algn="l" rtl="0">
              <a:lnSpc>
                <a:spcPct val="100000"/>
              </a:lnSpc>
              <a:spcBef>
                <a:spcPts val="1000"/>
              </a:spcBef>
              <a:spcAft>
                <a:spcPts val="0"/>
              </a:spcAft>
              <a:buClr>
                <a:srgbClr val="0000FF"/>
              </a:buClr>
              <a:buSzPct val="100000"/>
              <a:buFont typeface="Open Sans Medium"/>
              <a:buChar char="•"/>
            </a:pPr>
            <a:r>
              <a:rPr lang="en-US" u="sng">
                <a:solidFill>
                  <a:srgbClr val="0000FF"/>
                </a:solidFill>
                <a:latin typeface="Open Sans Medium"/>
                <a:ea typeface="Open Sans Medium"/>
                <a:cs typeface="Open Sans Medium"/>
                <a:sym typeface="Open Sans Medium"/>
                <a:hlinkClick r:id="rId3">
                  <a:extLst>
                    <a:ext uri="{A12FA001-AC4F-418D-AE19-62706E023703}">
                      <ahyp:hlinkClr xmlns:ahyp="http://schemas.microsoft.com/office/drawing/2018/hyperlinkcolor" val="tx"/>
                    </a:ext>
                  </a:extLst>
                </a:hlinkClick>
              </a:rPr>
              <a:t>KSDE Virtual Office Hours (Literacy Lifeline) Thursdays (3:30-5:00 via Zoom)</a:t>
            </a:r>
            <a:endParaRPr>
              <a:solidFill>
                <a:srgbClr val="0000FF"/>
              </a:solidFill>
              <a:latin typeface="Open Sans Medium"/>
              <a:ea typeface="Open Sans Medium"/>
              <a:cs typeface="Open Sans Medium"/>
              <a:sym typeface="Open Sans Medium"/>
            </a:endParaRPr>
          </a:p>
        </p:txBody>
      </p:sp>
      <p:sp>
        <p:nvSpPr>
          <p:cNvPr id="164" name="Google Shape;164;g143435c3d5d_0_232"/>
          <p:cNvSpPr txBox="1"/>
          <p:nvPr/>
        </p:nvSpPr>
        <p:spPr>
          <a:xfrm>
            <a:off x="7582525" y="1514425"/>
            <a:ext cx="2752500" cy="477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1900" b="1" i="0" u="none" strike="noStrike" cap="none">
                <a:solidFill>
                  <a:srgbClr val="000000"/>
                </a:solidFill>
                <a:latin typeface="Calibri"/>
                <a:ea typeface="Calibri"/>
                <a:cs typeface="Calibri"/>
                <a:sym typeface="Calibri"/>
              </a:rPr>
              <a:t>Provide input </a:t>
            </a:r>
            <a:r>
              <a:rPr lang="en-US" sz="1900" b="1" i="0" u="sng" strike="noStrike" cap="none">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HERE</a:t>
            </a:r>
            <a:endParaRPr sz="1900" b="1" i="0" u="none" strike="noStrike" cap="none">
              <a:solidFill>
                <a:srgbClr val="0000FF"/>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143435c3d5d_0_33"/>
          <p:cNvSpPr txBox="1">
            <a:spLocks noGrp="1"/>
          </p:cNvSpPr>
          <p:nvPr>
            <p:ph type="title"/>
          </p:nvPr>
        </p:nvSpPr>
        <p:spPr>
          <a:xfrm>
            <a:off x="839788" y="365126"/>
            <a:ext cx="10515600" cy="1149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b="1">
                <a:latin typeface="Calibri"/>
                <a:ea typeface="Calibri"/>
                <a:cs typeface="Calibri"/>
                <a:sym typeface="Calibri"/>
              </a:rPr>
              <a:t>KSDE Dyslexia Page for More Information</a:t>
            </a:r>
            <a:endParaRPr b="1">
              <a:latin typeface="Calibri"/>
              <a:ea typeface="Calibri"/>
              <a:cs typeface="Calibri"/>
              <a:sym typeface="Calibri"/>
            </a:endParaRPr>
          </a:p>
        </p:txBody>
      </p:sp>
      <p:sp>
        <p:nvSpPr>
          <p:cNvPr id="171" name="Google Shape;171;g143435c3d5d_0_33"/>
          <p:cNvSpPr txBox="1">
            <a:spLocks noGrp="1"/>
          </p:cNvSpPr>
          <p:nvPr>
            <p:ph type="body" idx="2"/>
          </p:nvPr>
        </p:nvSpPr>
        <p:spPr>
          <a:xfrm>
            <a:off x="839825" y="1743775"/>
            <a:ext cx="10820100" cy="3908700"/>
          </a:xfrm>
          <a:prstGeom prst="rect">
            <a:avLst/>
          </a:prstGeom>
          <a:noFill/>
          <a:ln>
            <a:noFill/>
          </a:ln>
        </p:spPr>
        <p:txBody>
          <a:bodyPr spcFirstLastPara="1" wrap="square" lIns="91425" tIns="45700" rIns="91425" bIns="45700" anchor="t" anchorCtr="0">
            <a:normAutofit/>
          </a:bodyPr>
          <a:lstStyle/>
          <a:p>
            <a:pPr marL="457200" lvl="0" indent="-425450" algn="l" rtl="0">
              <a:lnSpc>
                <a:spcPct val="90000"/>
              </a:lnSpc>
              <a:spcBef>
                <a:spcPts val="1000"/>
              </a:spcBef>
              <a:spcAft>
                <a:spcPts val="0"/>
              </a:spcAft>
              <a:buSzPts val="3100"/>
              <a:buFont typeface="Calibri"/>
              <a:buChar char="•"/>
            </a:pPr>
            <a:r>
              <a:rPr lang="en-US" sz="3100" b="1" u="sng">
                <a:solidFill>
                  <a:schemeClr val="hlink"/>
                </a:solidFill>
                <a:latin typeface="Calibri"/>
                <a:ea typeface="Calibri"/>
                <a:cs typeface="Calibri"/>
                <a:sym typeface="Calibri"/>
                <a:hlinkClick r:id="rId3"/>
              </a:rPr>
              <a:t>Kansas Dyslexia Handbook</a:t>
            </a:r>
            <a:endParaRPr sz="2300" b="1">
              <a:latin typeface="Calibri"/>
              <a:ea typeface="Calibri"/>
              <a:cs typeface="Calibri"/>
              <a:sym typeface="Calibri"/>
            </a:endParaRPr>
          </a:p>
          <a:p>
            <a:pPr marL="25400" lvl="0" indent="0" algn="l" rtl="0">
              <a:lnSpc>
                <a:spcPct val="90000"/>
              </a:lnSpc>
              <a:spcBef>
                <a:spcPts val="1000"/>
              </a:spcBef>
              <a:spcAft>
                <a:spcPts val="0"/>
              </a:spcAft>
              <a:buSzPts val="3200"/>
              <a:buNone/>
            </a:pPr>
            <a:endParaRPr sz="3100" b="1">
              <a:latin typeface="Calibri"/>
              <a:ea typeface="Calibri"/>
              <a:cs typeface="Calibri"/>
              <a:sym typeface="Calibri"/>
            </a:endParaRPr>
          </a:p>
          <a:p>
            <a:pPr marL="457200" lvl="0" indent="-425450" algn="l" rtl="0">
              <a:lnSpc>
                <a:spcPct val="90000"/>
              </a:lnSpc>
              <a:spcBef>
                <a:spcPts val="1000"/>
              </a:spcBef>
              <a:spcAft>
                <a:spcPts val="0"/>
              </a:spcAft>
              <a:buSzPts val="3100"/>
              <a:buFont typeface="Calibri"/>
              <a:buChar char="•"/>
            </a:pPr>
            <a:r>
              <a:rPr lang="en-US" sz="3100" b="1" u="sng">
                <a:solidFill>
                  <a:schemeClr val="hlink"/>
                </a:solidFill>
                <a:latin typeface="Calibri"/>
                <a:ea typeface="Calibri"/>
                <a:cs typeface="Calibri"/>
                <a:sym typeface="Calibri"/>
                <a:hlinkClick r:id="rId4"/>
              </a:rPr>
              <a:t>KSDE Dyslexia Page</a:t>
            </a:r>
            <a:endParaRPr sz="3100" b="1">
              <a:latin typeface="Calibri"/>
              <a:ea typeface="Calibri"/>
              <a:cs typeface="Calibri"/>
              <a:sym typeface="Calibri"/>
            </a:endParaRPr>
          </a:p>
          <a:p>
            <a:pPr marL="457200" lvl="0" indent="0" algn="l" rtl="0">
              <a:lnSpc>
                <a:spcPct val="90000"/>
              </a:lnSpc>
              <a:spcBef>
                <a:spcPts val="1000"/>
              </a:spcBef>
              <a:spcAft>
                <a:spcPts val="0"/>
              </a:spcAft>
              <a:buSzPts val="2400"/>
              <a:buNone/>
            </a:pPr>
            <a:endParaRPr sz="3100" b="1">
              <a:latin typeface="Calibri"/>
              <a:ea typeface="Calibri"/>
              <a:cs typeface="Calibri"/>
              <a:sym typeface="Calibri"/>
            </a:endParaRPr>
          </a:p>
          <a:p>
            <a:pPr marL="457200" lvl="0" indent="-425450" algn="l" rtl="0">
              <a:lnSpc>
                <a:spcPct val="90000"/>
              </a:lnSpc>
              <a:spcBef>
                <a:spcPts val="1000"/>
              </a:spcBef>
              <a:spcAft>
                <a:spcPts val="0"/>
              </a:spcAft>
              <a:buSzPts val="3100"/>
              <a:buFont typeface="Calibri"/>
              <a:buChar char="•"/>
            </a:pPr>
            <a:r>
              <a:rPr lang="en-US" sz="3100" b="1">
                <a:latin typeface="Calibri"/>
                <a:ea typeface="Calibri"/>
                <a:cs typeface="Calibri"/>
                <a:sym typeface="Calibri"/>
              </a:rPr>
              <a:t>Link to the Early Literacy/ </a:t>
            </a:r>
            <a:r>
              <a:rPr lang="en-US" sz="3100" b="1" u="sng">
                <a:solidFill>
                  <a:schemeClr val="hlink"/>
                </a:solidFill>
                <a:latin typeface="Calibri"/>
                <a:ea typeface="Calibri"/>
                <a:cs typeface="Calibri"/>
                <a:sym typeface="Calibri"/>
                <a:hlinkClick r:id="rId5"/>
              </a:rPr>
              <a:t>Dyslexia Link/ Newsletter</a:t>
            </a:r>
            <a:endParaRPr sz="3100" b="1">
              <a:latin typeface="Calibri"/>
              <a:ea typeface="Calibri"/>
              <a:cs typeface="Calibri"/>
              <a:sym typeface="Calibri"/>
            </a:endParaRPr>
          </a:p>
          <a:p>
            <a:pPr marL="457200" lvl="0" indent="0" algn="l" rtl="0">
              <a:lnSpc>
                <a:spcPct val="90000"/>
              </a:lnSpc>
              <a:spcBef>
                <a:spcPts val="1000"/>
              </a:spcBef>
              <a:spcAft>
                <a:spcPts val="0"/>
              </a:spcAft>
              <a:buSzPts val="2400"/>
              <a:buNone/>
            </a:pPr>
            <a:endParaRPr sz="3200">
              <a:latin typeface="Calibri"/>
              <a:ea typeface="Calibri"/>
              <a:cs typeface="Calibri"/>
              <a:sym typeface="Calibri"/>
            </a:endParaRPr>
          </a:p>
        </p:txBody>
      </p:sp>
      <p:pic>
        <p:nvPicPr>
          <p:cNvPr id="172" name="Google Shape;172;g143435c3d5d_0_33"/>
          <p:cNvPicPr preferRelativeResize="0"/>
          <p:nvPr/>
        </p:nvPicPr>
        <p:blipFill rotWithShape="1">
          <a:blip r:embed="rId6">
            <a:alphaModFix/>
          </a:blip>
          <a:srcRect/>
          <a:stretch/>
        </p:blipFill>
        <p:spPr>
          <a:xfrm>
            <a:off x="9645707" y="3816175"/>
            <a:ext cx="2352251" cy="2352251"/>
          </a:xfrm>
          <a:prstGeom prst="rect">
            <a:avLst/>
          </a:prstGeom>
          <a:noFill/>
          <a:ln>
            <a:noFill/>
          </a:ln>
        </p:spPr>
      </p:pic>
      <p:pic>
        <p:nvPicPr>
          <p:cNvPr id="173" name="Google Shape;173;g143435c3d5d_0_33"/>
          <p:cNvPicPr preferRelativeResize="0"/>
          <p:nvPr/>
        </p:nvPicPr>
        <p:blipFill rotWithShape="1">
          <a:blip r:embed="rId7">
            <a:alphaModFix/>
          </a:blip>
          <a:srcRect/>
          <a:stretch/>
        </p:blipFill>
        <p:spPr>
          <a:xfrm>
            <a:off x="7605075" y="1514425"/>
            <a:ext cx="2352251" cy="2352251"/>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3"/>
          <p:cNvSpPr txBox="1">
            <a:spLocks noGrp="1"/>
          </p:cNvSpPr>
          <p:nvPr>
            <p:ph type="body" idx="2"/>
          </p:nvPr>
        </p:nvSpPr>
        <p:spPr>
          <a:xfrm>
            <a:off x="853498" y="3085250"/>
            <a:ext cx="5991600" cy="2354100"/>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115000"/>
              </a:lnSpc>
              <a:spcBef>
                <a:spcPts val="0"/>
              </a:spcBef>
              <a:spcAft>
                <a:spcPts val="0"/>
              </a:spcAft>
              <a:buSzPts val="2000"/>
              <a:buNone/>
            </a:pPr>
            <a:r>
              <a:rPr lang="en-US" i="1">
                <a:latin typeface="Open Sans Medium"/>
                <a:ea typeface="Open Sans Medium"/>
                <a:cs typeface="Open Sans Medium"/>
                <a:sym typeface="Open Sans Medium"/>
              </a:rPr>
              <a:t>Amy Bybee, KSDE Teacher Leader Consultant</a:t>
            </a:r>
            <a:endParaRPr i="1">
              <a:latin typeface="Open Sans Medium"/>
              <a:ea typeface="Open Sans Medium"/>
              <a:cs typeface="Open Sans Medium"/>
              <a:sym typeface="Open Sans Medium"/>
            </a:endParaRPr>
          </a:p>
          <a:p>
            <a:pPr marL="0" lvl="0" indent="0" algn="l" rtl="0">
              <a:lnSpc>
                <a:spcPct val="115000"/>
              </a:lnSpc>
              <a:spcBef>
                <a:spcPts val="0"/>
              </a:spcBef>
              <a:spcAft>
                <a:spcPts val="0"/>
              </a:spcAft>
              <a:buSzPts val="2000"/>
              <a:buNone/>
            </a:pPr>
            <a:r>
              <a:rPr lang="en-US" i="1">
                <a:latin typeface="Open Sans Medium"/>
                <a:ea typeface="Open Sans Medium"/>
                <a:cs typeface="Open Sans Medium"/>
                <a:sym typeface="Open Sans Medium"/>
              </a:rPr>
              <a:t>Melissa Brunner, KSDE Teacher Leader Consultant</a:t>
            </a:r>
            <a:br>
              <a:rPr lang="en-US" i="1">
                <a:latin typeface="Open Sans Medium"/>
                <a:ea typeface="Open Sans Medium"/>
                <a:cs typeface="Open Sans Medium"/>
                <a:sym typeface="Open Sans Medium"/>
              </a:rPr>
            </a:br>
            <a:endParaRPr i="1">
              <a:latin typeface="Open Sans Medium"/>
              <a:ea typeface="Open Sans Medium"/>
              <a:cs typeface="Open Sans Medium"/>
              <a:sym typeface="Open Sans Medium"/>
            </a:endParaRPr>
          </a:p>
          <a:p>
            <a:pPr marL="0" lvl="0" indent="0" algn="l" rtl="0">
              <a:lnSpc>
                <a:spcPct val="115000"/>
              </a:lnSpc>
              <a:spcBef>
                <a:spcPts val="0"/>
              </a:spcBef>
              <a:spcAft>
                <a:spcPts val="0"/>
              </a:spcAft>
              <a:buSzPts val="2000"/>
              <a:buNone/>
            </a:pPr>
            <a:r>
              <a:rPr lang="en-US"/>
              <a:t>Early Literacy/ Dyslexia Team</a:t>
            </a:r>
            <a:br>
              <a:rPr lang="en-US"/>
            </a:br>
            <a:r>
              <a:rPr lang="en-US"/>
              <a:t>CSAS</a:t>
            </a:r>
            <a:br>
              <a:rPr lang="en-US"/>
            </a:br>
            <a:r>
              <a:rPr lang="en-US"/>
              <a:t>(785) 296-2749</a:t>
            </a:r>
            <a:br>
              <a:rPr lang="en-US"/>
            </a:br>
            <a:r>
              <a:rPr lang="en-US"/>
              <a:t>lcurtis@ksde.org</a:t>
            </a:r>
            <a:endParaRPr/>
          </a:p>
        </p:txBody>
      </p:sp>
      <p:sp>
        <p:nvSpPr>
          <p:cNvPr id="179" name="Google Shape;179;p13"/>
          <p:cNvSpPr txBox="1"/>
          <p:nvPr/>
        </p:nvSpPr>
        <p:spPr>
          <a:xfrm>
            <a:off x="7372350" y="868850"/>
            <a:ext cx="4662300" cy="1200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en-US" sz="6600" b="1" i="1" u="none" strike="noStrike" cap="none">
                <a:solidFill>
                  <a:schemeClr val="accent4"/>
                </a:solidFill>
                <a:latin typeface="Open Sans"/>
                <a:ea typeface="Open Sans"/>
                <a:cs typeface="Open Sans"/>
                <a:sym typeface="Open Sans"/>
              </a:rPr>
              <a:t>Questions? </a:t>
            </a:r>
            <a:endParaRPr sz="6600" b="1" i="1" u="none" strike="noStrike" cap="none">
              <a:solidFill>
                <a:schemeClr val="accent4"/>
              </a:solidFill>
              <a:latin typeface="Open Sans"/>
              <a:ea typeface="Open Sans"/>
              <a:cs typeface="Open Sans"/>
              <a:sym typeface="Open Sans"/>
            </a:endParaRPr>
          </a:p>
        </p:txBody>
      </p:sp>
      <p:pic>
        <p:nvPicPr>
          <p:cNvPr id="180" name="Google Shape;180;p13"/>
          <p:cNvPicPr preferRelativeResize="0"/>
          <p:nvPr/>
        </p:nvPicPr>
        <p:blipFill rotWithShape="1">
          <a:blip r:embed="rId3">
            <a:alphaModFix/>
          </a:blip>
          <a:srcRect/>
          <a:stretch/>
        </p:blipFill>
        <p:spPr>
          <a:xfrm>
            <a:off x="853499" y="510125"/>
            <a:ext cx="2247975" cy="224797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A541D-10D9-8999-C3E7-A6EE40954BB3}"/>
              </a:ext>
            </a:extLst>
          </p:cNvPr>
          <p:cNvSpPr>
            <a:spLocks noGrp="1"/>
          </p:cNvSpPr>
          <p:nvPr>
            <p:ph type="title"/>
          </p:nvPr>
        </p:nvSpPr>
        <p:spPr/>
        <p:txBody>
          <a:bodyPr/>
          <a:lstStyle/>
          <a:p>
            <a:r>
              <a:rPr lang="en-US" dirty="0"/>
              <a:t>Program Manager Updates</a:t>
            </a:r>
          </a:p>
        </p:txBody>
      </p:sp>
      <p:sp>
        <p:nvSpPr>
          <p:cNvPr id="3" name="Text Placeholder 2">
            <a:extLst>
              <a:ext uri="{FF2B5EF4-FFF2-40B4-BE49-F238E27FC236}">
                <a16:creationId xmlns:a16="http://schemas.microsoft.com/office/drawing/2014/main" id="{C2AAD4E1-3287-4DEC-18E1-0E8BE6D9E5C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364944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23840FA-5633-CDD4-E17D-6E02BC6DFD26}"/>
              </a:ext>
            </a:extLst>
          </p:cNvPr>
          <p:cNvSpPr txBox="1"/>
          <p:nvPr/>
        </p:nvSpPr>
        <p:spPr>
          <a:xfrm>
            <a:off x="1820174" y="1199073"/>
            <a:ext cx="8376249" cy="4965462"/>
          </a:xfrm>
          <a:prstGeom prst="rect">
            <a:avLst/>
          </a:prstGeom>
          <a:noFill/>
        </p:spPr>
        <p:txBody>
          <a:bodyPr wrap="square">
            <a:spAutoFit/>
          </a:bodyPr>
          <a:lstStyle/>
          <a:p>
            <a:pPr algn="ctr" rtl="0">
              <a:spcBef>
                <a:spcPts val="1600"/>
              </a:spcBef>
              <a:spcAft>
                <a:spcPts val="400"/>
              </a:spcAft>
            </a:pPr>
            <a:r>
              <a:rPr lang="en-US" sz="2800" b="0" i="0" u="sng" strike="noStrike" dirty="0">
                <a:solidFill>
                  <a:srgbClr val="434343"/>
                </a:solidFill>
                <a:effectLst/>
                <a:latin typeface="Open Sans" panose="020B0606030504020204" pitchFamily="34" charset="0"/>
              </a:rPr>
              <a:t>School Counseling </a:t>
            </a:r>
          </a:p>
          <a:p>
            <a:pPr algn="ctr" rtl="0">
              <a:spcBef>
                <a:spcPts val="1600"/>
              </a:spcBef>
              <a:spcAft>
                <a:spcPts val="400"/>
              </a:spcAft>
            </a:pPr>
            <a:br>
              <a:rPr lang="en-US" sz="2800" b="0" i="0" u="none" strike="noStrike" dirty="0">
                <a:solidFill>
                  <a:srgbClr val="434343"/>
                </a:solidFill>
                <a:effectLst/>
                <a:latin typeface="Arial" panose="020B0604020202020204" pitchFamily="34" charset="0"/>
              </a:rPr>
            </a:br>
            <a:r>
              <a:rPr lang="en-US" sz="2800" b="0" i="0" u="none" strike="noStrike" dirty="0">
                <a:solidFill>
                  <a:srgbClr val="434343"/>
                </a:solidFill>
                <a:effectLst/>
                <a:latin typeface="Arial" panose="020B0604020202020204" pitchFamily="34" charset="0"/>
              </a:rPr>
              <a:t>Follow the listserv by contacting </a:t>
            </a:r>
            <a:r>
              <a:rPr lang="en-US" sz="2800" b="0" i="0" u="sng" strike="noStrike" dirty="0">
                <a:solidFill>
                  <a:srgbClr val="1155CC"/>
                </a:solidFill>
                <a:effectLst/>
                <a:latin typeface="Arial" panose="020B0604020202020204" pitchFamily="34" charset="0"/>
                <a:hlinkClick r:id="rId2"/>
              </a:rPr>
              <a:t>kreed@ksde.org </a:t>
            </a:r>
            <a:endParaRPr lang="en-US" sz="2800" b="0" i="0" u="sng" strike="noStrike" dirty="0">
              <a:solidFill>
                <a:srgbClr val="1155CC"/>
              </a:solidFill>
              <a:effectLst/>
              <a:latin typeface="Arial" panose="020B0604020202020204" pitchFamily="34" charset="0"/>
            </a:endParaRPr>
          </a:p>
          <a:p>
            <a:pPr algn="ctr" rtl="0">
              <a:spcBef>
                <a:spcPts val="1600"/>
              </a:spcBef>
              <a:spcAft>
                <a:spcPts val="400"/>
              </a:spcAft>
            </a:pPr>
            <a:endParaRPr lang="en-US" sz="2800" b="1" dirty="0">
              <a:effectLst/>
            </a:endParaRPr>
          </a:p>
          <a:p>
            <a:r>
              <a:rPr lang="en-US" sz="2800" b="0" i="0" u="none" strike="noStrike" dirty="0">
                <a:solidFill>
                  <a:srgbClr val="000000"/>
                </a:solidFill>
                <a:effectLst/>
                <a:latin typeface="Open Sans" panose="020B0606030504020204" pitchFamily="34" charset="0"/>
              </a:rPr>
              <a:t>The annual ESU/KSDE Fall Counselor Conference is back!! The 71st Fall Conference will be held at Emporia State November 17th from 8:30 am through 2:30 pm. Early registration is $95 and can be completed at </a:t>
            </a:r>
            <a:r>
              <a:rPr lang="en-US" sz="2800" b="0" i="0" u="sng" strike="noStrike" dirty="0">
                <a:solidFill>
                  <a:srgbClr val="1155CC"/>
                </a:solidFill>
                <a:effectLst/>
                <a:latin typeface="Open Sans" panose="020B0606030504020204" pitchFamily="34" charset="0"/>
                <a:hlinkClick r:id="rId3"/>
              </a:rPr>
              <a:t>ESU Fall School Counseling Conference (touchnet.com)</a:t>
            </a:r>
            <a:r>
              <a:rPr lang="en-US" sz="2800" b="0" i="0" u="none" strike="noStrike" dirty="0">
                <a:solidFill>
                  <a:srgbClr val="000000"/>
                </a:solidFill>
                <a:effectLst/>
                <a:latin typeface="Open Sans" panose="020B0606030504020204" pitchFamily="34" charset="0"/>
              </a:rPr>
              <a:t>. </a:t>
            </a:r>
            <a:endParaRPr lang="en-US" sz="2800" dirty="0"/>
          </a:p>
        </p:txBody>
      </p:sp>
      <p:sp>
        <p:nvSpPr>
          <p:cNvPr id="3" name="TextBox 2">
            <a:extLst>
              <a:ext uri="{FF2B5EF4-FFF2-40B4-BE49-F238E27FC236}">
                <a16:creationId xmlns:a16="http://schemas.microsoft.com/office/drawing/2014/main" id="{8A210222-5140-2C78-E538-4653AED621A9}"/>
              </a:ext>
            </a:extLst>
          </p:cNvPr>
          <p:cNvSpPr txBox="1"/>
          <p:nvPr/>
        </p:nvSpPr>
        <p:spPr>
          <a:xfrm>
            <a:off x="3048953" y="3244334"/>
            <a:ext cx="6097904" cy="369332"/>
          </a:xfrm>
          <a:prstGeom prst="rect">
            <a:avLst/>
          </a:prstGeom>
          <a:noFill/>
        </p:spPr>
        <p:txBody>
          <a:bodyPr wrap="square">
            <a:spAutoFit/>
          </a:bodyPr>
          <a:lstStyle/>
          <a:p>
            <a:r>
              <a:rPr lang="en-US" b="0" dirty="0">
                <a:effectLst/>
              </a:rPr>
              <a:t> </a:t>
            </a:r>
            <a:endParaRPr lang="en-US" dirty="0"/>
          </a:p>
        </p:txBody>
      </p:sp>
      <p:sp>
        <p:nvSpPr>
          <p:cNvPr id="5" name="TextBox 4">
            <a:extLst>
              <a:ext uri="{FF2B5EF4-FFF2-40B4-BE49-F238E27FC236}">
                <a16:creationId xmlns:a16="http://schemas.microsoft.com/office/drawing/2014/main" id="{EE295032-8C82-A2B1-33E7-3F9A0E2418D5}"/>
              </a:ext>
            </a:extLst>
          </p:cNvPr>
          <p:cNvSpPr txBox="1"/>
          <p:nvPr/>
        </p:nvSpPr>
        <p:spPr>
          <a:xfrm>
            <a:off x="3048953" y="3244334"/>
            <a:ext cx="6097904" cy="369332"/>
          </a:xfrm>
          <a:prstGeom prst="rect">
            <a:avLst/>
          </a:prstGeom>
          <a:noFill/>
        </p:spPr>
        <p:txBody>
          <a:bodyPr wrap="square">
            <a:spAutoFit/>
          </a:bodyPr>
          <a:lstStyle/>
          <a:p>
            <a:r>
              <a:rPr lang="en-US" b="0" dirty="0">
                <a:effectLst/>
              </a:rPr>
              <a:t> </a:t>
            </a:r>
            <a:endParaRPr lang="en-US" dirty="0"/>
          </a:p>
        </p:txBody>
      </p:sp>
      <p:sp>
        <p:nvSpPr>
          <p:cNvPr id="8" name="TextBox 7">
            <a:extLst>
              <a:ext uri="{FF2B5EF4-FFF2-40B4-BE49-F238E27FC236}">
                <a16:creationId xmlns:a16="http://schemas.microsoft.com/office/drawing/2014/main" id="{D4BEC1BC-CB00-54F2-780D-4CCA5542BFEA}"/>
              </a:ext>
            </a:extLst>
          </p:cNvPr>
          <p:cNvSpPr txBox="1"/>
          <p:nvPr/>
        </p:nvSpPr>
        <p:spPr>
          <a:xfrm>
            <a:off x="3048953" y="3244334"/>
            <a:ext cx="6097904" cy="369332"/>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22828914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F6D4FA-113B-FA34-838A-E41E0C1B00F5}"/>
              </a:ext>
            </a:extLst>
          </p:cNvPr>
          <p:cNvSpPr txBox="1"/>
          <p:nvPr/>
        </p:nvSpPr>
        <p:spPr>
          <a:xfrm>
            <a:off x="3048953" y="3244334"/>
            <a:ext cx="6097904" cy="369332"/>
          </a:xfrm>
          <a:prstGeom prst="rect">
            <a:avLst/>
          </a:prstGeom>
          <a:noFill/>
        </p:spPr>
        <p:txBody>
          <a:bodyPr wrap="square">
            <a:spAutoFit/>
          </a:bodyPr>
          <a:lstStyle/>
          <a:p>
            <a:r>
              <a:rPr lang="en-US" b="0" dirty="0">
                <a:effectLst/>
              </a:rPr>
              <a:t> </a:t>
            </a:r>
            <a:endParaRPr lang="en-US" dirty="0"/>
          </a:p>
        </p:txBody>
      </p:sp>
      <p:pic>
        <p:nvPicPr>
          <p:cNvPr id="7" name="Picture 6" descr="A close-up of a logo&#10;&#10;Description automatically generated">
            <a:extLst>
              <a:ext uri="{FF2B5EF4-FFF2-40B4-BE49-F238E27FC236}">
                <a16:creationId xmlns:a16="http://schemas.microsoft.com/office/drawing/2014/main" id="{375AA19F-46B1-F950-5518-E47FD8F67F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856242"/>
            <a:ext cx="9144000" cy="5145515"/>
          </a:xfrm>
          <a:prstGeom prst="rect">
            <a:avLst/>
          </a:prstGeom>
        </p:spPr>
      </p:pic>
    </p:spTree>
    <p:extLst>
      <p:ext uri="{BB962C8B-B14F-4D97-AF65-F5344CB8AC3E}">
        <p14:creationId xmlns:p14="http://schemas.microsoft.com/office/powerpoint/2010/main" val="40368882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17353-72F6-B587-6581-9BCC171DD0C8}"/>
              </a:ext>
            </a:extLst>
          </p:cNvPr>
          <p:cNvSpPr>
            <a:spLocks noGrp="1"/>
          </p:cNvSpPr>
          <p:nvPr>
            <p:ph type="title"/>
          </p:nvPr>
        </p:nvSpPr>
        <p:spPr/>
        <p:txBody>
          <a:bodyPr/>
          <a:lstStyle/>
          <a:p>
            <a:r>
              <a:rPr lang="en-US" dirty="0"/>
              <a:t>Licensure News</a:t>
            </a:r>
          </a:p>
        </p:txBody>
      </p:sp>
      <p:sp>
        <p:nvSpPr>
          <p:cNvPr id="3" name="Text Placeholder 2">
            <a:extLst>
              <a:ext uri="{FF2B5EF4-FFF2-40B4-BE49-F238E27FC236}">
                <a16:creationId xmlns:a16="http://schemas.microsoft.com/office/drawing/2014/main" id="{0C13A9FE-A840-2240-EC90-7ED9853E1AC1}"/>
              </a:ext>
            </a:extLst>
          </p:cNvPr>
          <p:cNvSpPr>
            <a:spLocks noGrp="1"/>
          </p:cNvSpPr>
          <p:nvPr>
            <p:ph type="body" idx="1"/>
          </p:nvPr>
        </p:nvSpPr>
        <p:spPr/>
        <p:txBody>
          <a:bodyPr/>
          <a:lstStyle/>
          <a:p>
            <a:r>
              <a:rPr lang="en-US" dirty="0"/>
              <a:t>Shane Carter</a:t>
            </a:r>
          </a:p>
        </p:txBody>
      </p:sp>
    </p:spTree>
    <p:extLst>
      <p:ext uri="{BB962C8B-B14F-4D97-AF65-F5344CB8AC3E}">
        <p14:creationId xmlns:p14="http://schemas.microsoft.com/office/powerpoint/2010/main" val="13189739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13FA9-3DF5-3348-DBD5-BB650F062BA4}"/>
              </a:ext>
            </a:extLst>
          </p:cNvPr>
          <p:cNvSpPr>
            <a:spLocks noGrp="1"/>
          </p:cNvSpPr>
          <p:nvPr>
            <p:ph type="title"/>
          </p:nvPr>
        </p:nvSpPr>
        <p:spPr/>
        <p:txBody>
          <a:bodyPr/>
          <a:lstStyle/>
          <a:p>
            <a:r>
              <a:rPr lang="en-US" dirty="0"/>
              <a:t>SETS State Director Report</a:t>
            </a:r>
          </a:p>
        </p:txBody>
      </p:sp>
      <p:sp>
        <p:nvSpPr>
          <p:cNvPr id="3" name="Text Placeholder 2">
            <a:extLst>
              <a:ext uri="{FF2B5EF4-FFF2-40B4-BE49-F238E27FC236}">
                <a16:creationId xmlns:a16="http://schemas.microsoft.com/office/drawing/2014/main" id="{709506A9-F3FA-5A9B-324B-ACD2DC7B2E0D}"/>
              </a:ext>
            </a:extLst>
          </p:cNvPr>
          <p:cNvSpPr>
            <a:spLocks noGrp="1"/>
          </p:cNvSpPr>
          <p:nvPr>
            <p:ph type="body" idx="1"/>
          </p:nvPr>
        </p:nvSpPr>
        <p:spPr/>
        <p:txBody>
          <a:bodyPr/>
          <a:lstStyle/>
          <a:p>
            <a:r>
              <a:rPr lang="en-US" dirty="0"/>
              <a:t>Bert Moore</a:t>
            </a:r>
          </a:p>
        </p:txBody>
      </p:sp>
    </p:spTree>
    <p:extLst>
      <p:ext uri="{BB962C8B-B14F-4D97-AF65-F5344CB8AC3E}">
        <p14:creationId xmlns:p14="http://schemas.microsoft.com/office/powerpoint/2010/main" val="35384581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668E94-6639-4D0B-A783-282114E502E1}"/>
              </a:ext>
            </a:extLst>
          </p:cNvPr>
          <p:cNvSpPr>
            <a:spLocks noGrp="1"/>
          </p:cNvSpPr>
          <p:nvPr>
            <p:ph idx="1"/>
          </p:nvPr>
        </p:nvSpPr>
        <p:spPr>
          <a:xfrm>
            <a:off x="681134" y="1257300"/>
            <a:ext cx="10944809" cy="4919663"/>
          </a:xfrm>
        </p:spPr>
        <p:txBody>
          <a:bodyPr>
            <a:normAutofit/>
          </a:bodyPr>
          <a:lstStyle/>
          <a:p>
            <a:pPr marL="0" indent="0">
              <a:buNone/>
            </a:pPr>
            <a:endParaRPr lang="en-US" dirty="0"/>
          </a:p>
          <a:p>
            <a:r>
              <a:rPr lang="en-US" sz="4000" dirty="0"/>
              <a:t>Dyslexia – FAQ Document </a:t>
            </a:r>
          </a:p>
          <a:p>
            <a:r>
              <a:rPr lang="en-US" sz="4000" dirty="0"/>
              <a:t>Dyslexia - Identification Versus Diagnosis</a:t>
            </a:r>
          </a:p>
          <a:p>
            <a:r>
              <a:rPr lang="en-US" sz="4000" dirty="0"/>
              <a:t>Dyslexia – KSDE Revised Dyslexia Handbook </a:t>
            </a:r>
          </a:p>
          <a:p>
            <a:r>
              <a:rPr lang="en-US" sz="4000" dirty="0"/>
              <a:t>Dyslexia Resources – ksde.org</a:t>
            </a:r>
            <a:r>
              <a:rPr lang="en-US" sz="4000"/>
              <a:t>/Dyslexia</a:t>
            </a:r>
            <a:endParaRPr lang="en-US" sz="4000" dirty="0"/>
          </a:p>
          <a:p>
            <a:pPr marL="0" indent="0">
              <a:buNone/>
            </a:pPr>
            <a:endParaRPr lang="en-US" dirty="0"/>
          </a:p>
          <a:p>
            <a:endParaRPr lang="en-US" dirty="0"/>
          </a:p>
          <a:p>
            <a:pPr marL="0" indent="0">
              <a:buNone/>
            </a:pPr>
            <a:endParaRPr lang="en-US" dirty="0"/>
          </a:p>
          <a:p>
            <a:endParaRPr lang="en-US" dirty="0"/>
          </a:p>
          <a:p>
            <a:endParaRPr lang="en-US" dirty="0"/>
          </a:p>
          <a:p>
            <a:endParaRPr lang="en-US" dirty="0"/>
          </a:p>
          <a:p>
            <a:pPr marL="0" indent="0">
              <a:buNone/>
            </a:pPr>
            <a:endParaRPr lang="en-US" dirty="0"/>
          </a:p>
          <a:p>
            <a:endParaRPr lang="en-US" dirty="0"/>
          </a:p>
          <a:p>
            <a:endParaRPr lang="en-US" dirty="0"/>
          </a:p>
          <a:p>
            <a:endParaRPr lang="en-US" dirty="0"/>
          </a:p>
          <a:p>
            <a:pPr marL="0" indent="0">
              <a:buNone/>
            </a:pPr>
            <a:endParaRPr lang="en-US" dirty="0"/>
          </a:p>
        </p:txBody>
      </p:sp>
      <p:sp>
        <p:nvSpPr>
          <p:cNvPr id="3" name="Title 2">
            <a:extLst>
              <a:ext uri="{FF2B5EF4-FFF2-40B4-BE49-F238E27FC236}">
                <a16:creationId xmlns:a16="http://schemas.microsoft.com/office/drawing/2014/main" id="{11C132E0-634D-46BE-9E1A-EDC137F17E23}"/>
              </a:ext>
            </a:extLst>
          </p:cNvPr>
          <p:cNvSpPr>
            <a:spLocks noGrp="1"/>
          </p:cNvSpPr>
          <p:nvPr>
            <p:ph type="title"/>
          </p:nvPr>
        </p:nvSpPr>
        <p:spPr>
          <a:xfrm>
            <a:off x="838200" y="365125"/>
            <a:ext cx="10515600" cy="892175"/>
          </a:xfrm>
        </p:spPr>
        <p:txBody>
          <a:bodyPr>
            <a:normAutofit fontScale="90000"/>
          </a:bodyPr>
          <a:lstStyle/>
          <a:p>
            <a:pPr algn="ctr"/>
            <a:r>
              <a:rPr lang="en-US" dirty="0"/>
              <a:t>HOT TOPICS</a:t>
            </a:r>
            <a:br>
              <a:rPr lang="en-US" dirty="0"/>
            </a:br>
            <a:endParaRPr lang="en-US" sz="2800" dirty="0"/>
          </a:p>
        </p:txBody>
      </p:sp>
    </p:spTree>
    <p:extLst>
      <p:ext uri="{BB962C8B-B14F-4D97-AF65-F5344CB8AC3E}">
        <p14:creationId xmlns:p14="http://schemas.microsoft.com/office/powerpoint/2010/main" val="42939450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43544"/>
            <a:ext cx="10515600" cy="772247"/>
          </a:xfrm>
        </p:spPr>
        <p:txBody>
          <a:bodyPr>
            <a:normAutofit/>
          </a:bodyPr>
          <a:lstStyle/>
          <a:p>
            <a:r>
              <a:rPr lang="en-US" dirty="0"/>
              <a:t>Keep The Main Thing The Main Thing</a:t>
            </a:r>
          </a:p>
        </p:txBody>
      </p:sp>
      <p:sp>
        <p:nvSpPr>
          <p:cNvPr id="5" name="Date Placeholder 4"/>
          <p:cNvSpPr>
            <a:spLocks noGrp="1"/>
          </p:cNvSpPr>
          <p:nvPr>
            <p:ph type="dt" sz="half" idx="10"/>
          </p:nvPr>
        </p:nvSpPr>
        <p:spPr>
          <a:xfrm>
            <a:off x="331537" y="6249950"/>
            <a:ext cx="2844800" cy="36512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7FB37A9A-7C30-4EB5-86B4-FF5048FAAB1B}" type="datetime1">
              <a:rPr kumimoji="0" lang="en-US" sz="1600" b="0" i="0" u="none" strike="noStrike" kern="1200" cap="none" spc="0" normalizeH="0" baseline="0" noProof="0">
                <a:ln>
                  <a:noFill/>
                </a:ln>
                <a:solidFill>
                  <a:prstClr val="black">
                    <a:tint val="75000"/>
                  </a:prstClr>
                </a:solidFill>
                <a:effectLst/>
                <a:uLnTx/>
                <a:uFillTx/>
                <a:latin typeface="Arial"/>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9/22/2023</a:t>
            </a:fld>
            <a:endParaRPr kumimoji="0" lang="en-US" sz="16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pic>
        <p:nvPicPr>
          <p:cNvPr id="8" name="Content Placeholder 7">
            <a:extLst>
              <a:ext uri="{FF2B5EF4-FFF2-40B4-BE49-F238E27FC236}">
                <a16:creationId xmlns:a16="http://schemas.microsoft.com/office/drawing/2014/main" id="{7FAABD64-0518-4EC3-A647-0CA185A59F5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3899327"/>
            <a:ext cx="1679506" cy="2384450"/>
          </a:xfrm>
        </p:spPr>
      </p:pic>
      <p:pic>
        <p:nvPicPr>
          <p:cNvPr id="12" name="Picture 11">
            <a:extLst>
              <a:ext uri="{FF2B5EF4-FFF2-40B4-BE49-F238E27FC236}">
                <a16:creationId xmlns:a16="http://schemas.microsoft.com/office/drawing/2014/main" id="{4B9055BF-D569-401B-9F8B-D3D42BAA8A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0769" y="929251"/>
            <a:ext cx="2173972" cy="2839943"/>
          </a:xfrm>
          <a:prstGeom prst="rect">
            <a:avLst/>
          </a:prstGeom>
        </p:spPr>
      </p:pic>
      <p:pic>
        <p:nvPicPr>
          <p:cNvPr id="14" name="Picture 13">
            <a:extLst>
              <a:ext uri="{FF2B5EF4-FFF2-40B4-BE49-F238E27FC236}">
                <a16:creationId xmlns:a16="http://schemas.microsoft.com/office/drawing/2014/main" id="{A062429B-F083-4FAE-9B8F-BC89A21324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72255" y="3525483"/>
            <a:ext cx="2437445" cy="2764753"/>
          </a:xfrm>
          <a:prstGeom prst="rect">
            <a:avLst/>
          </a:prstGeom>
        </p:spPr>
      </p:pic>
      <p:pic>
        <p:nvPicPr>
          <p:cNvPr id="16" name="Picture 15">
            <a:extLst>
              <a:ext uri="{FF2B5EF4-FFF2-40B4-BE49-F238E27FC236}">
                <a16:creationId xmlns:a16="http://schemas.microsoft.com/office/drawing/2014/main" id="{59E824EF-A27E-49C4-B530-2942D3DB7C8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7546242" y="3906434"/>
            <a:ext cx="2764755" cy="2034380"/>
          </a:xfrm>
          <a:prstGeom prst="rect">
            <a:avLst/>
          </a:prstGeom>
        </p:spPr>
      </p:pic>
      <p:pic>
        <p:nvPicPr>
          <p:cNvPr id="18" name="Picture 17">
            <a:extLst>
              <a:ext uri="{FF2B5EF4-FFF2-40B4-BE49-F238E27FC236}">
                <a16:creationId xmlns:a16="http://schemas.microsoft.com/office/drawing/2014/main" id="{717CA3D5-52B3-4244-B743-6E3057205F1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1103463" y="4348064"/>
            <a:ext cx="2418935" cy="1465412"/>
          </a:xfrm>
          <a:prstGeom prst="rect">
            <a:avLst/>
          </a:prstGeom>
        </p:spPr>
      </p:pic>
      <p:pic>
        <p:nvPicPr>
          <p:cNvPr id="20" name="Picture 19">
            <a:extLst>
              <a:ext uri="{FF2B5EF4-FFF2-40B4-BE49-F238E27FC236}">
                <a16:creationId xmlns:a16="http://schemas.microsoft.com/office/drawing/2014/main" id="{9B79EA0D-1FDA-44B4-BF33-4BA36C3B2D1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6000" y="3408340"/>
            <a:ext cx="2156579" cy="2875437"/>
          </a:xfrm>
          <a:prstGeom prst="rect">
            <a:avLst/>
          </a:prstGeom>
        </p:spPr>
      </p:pic>
      <p:pic>
        <p:nvPicPr>
          <p:cNvPr id="11" name="Picture 10">
            <a:extLst>
              <a:ext uri="{FF2B5EF4-FFF2-40B4-BE49-F238E27FC236}">
                <a16:creationId xmlns:a16="http://schemas.microsoft.com/office/drawing/2014/main" id="{D156920D-8B53-432E-A159-E4D92B98784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2588926" y="4287416"/>
            <a:ext cx="2406672" cy="1630497"/>
          </a:xfrm>
          <a:prstGeom prst="rect">
            <a:avLst/>
          </a:prstGeom>
        </p:spPr>
      </p:pic>
      <p:pic>
        <p:nvPicPr>
          <p:cNvPr id="6" name="Picture 5">
            <a:extLst>
              <a:ext uri="{FF2B5EF4-FFF2-40B4-BE49-F238E27FC236}">
                <a16:creationId xmlns:a16="http://schemas.microsoft.com/office/drawing/2014/main" id="{45361DC9-C217-4C8E-B144-7C3538B04BB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4045170" y="4120368"/>
            <a:ext cx="2518596" cy="1888946"/>
          </a:xfrm>
          <a:prstGeom prst="rect">
            <a:avLst/>
          </a:prstGeom>
        </p:spPr>
      </p:pic>
      <p:pic>
        <p:nvPicPr>
          <p:cNvPr id="13" name="Picture 12">
            <a:extLst>
              <a:ext uri="{FF2B5EF4-FFF2-40B4-BE49-F238E27FC236}">
                <a16:creationId xmlns:a16="http://schemas.microsoft.com/office/drawing/2014/main" id="{85D81741-C0A9-421B-8007-DEE0BE0B7DE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259" y="910818"/>
            <a:ext cx="1730840" cy="1298130"/>
          </a:xfrm>
          <a:prstGeom prst="rect">
            <a:avLst/>
          </a:prstGeom>
        </p:spPr>
      </p:pic>
      <p:pic>
        <p:nvPicPr>
          <p:cNvPr id="17" name="Picture 16">
            <a:extLst>
              <a:ext uri="{FF2B5EF4-FFF2-40B4-BE49-F238E27FC236}">
                <a16:creationId xmlns:a16="http://schemas.microsoft.com/office/drawing/2014/main" id="{04D8E1CF-5741-4EF9-A740-A02B9128D47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6113" y="2208948"/>
            <a:ext cx="1753132" cy="1676247"/>
          </a:xfrm>
          <a:prstGeom prst="rect">
            <a:avLst/>
          </a:prstGeom>
        </p:spPr>
      </p:pic>
      <p:pic>
        <p:nvPicPr>
          <p:cNvPr id="21" name="Picture 20">
            <a:extLst>
              <a:ext uri="{FF2B5EF4-FFF2-40B4-BE49-F238E27FC236}">
                <a16:creationId xmlns:a16="http://schemas.microsoft.com/office/drawing/2014/main" id="{CC4F3085-EB87-4E2E-AC01-8EBE263F580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5723158" y="1234035"/>
            <a:ext cx="2764752" cy="2239845"/>
          </a:xfrm>
          <a:prstGeom prst="rect">
            <a:avLst/>
          </a:prstGeom>
        </p:spPr>
      </p:pic>
      <p:pic>
        <p:nvPicPr>
          <p:cNvPr id="24" name="Picture 23">
            <a:extLst>
              <a:ext uri="{FF2B5EF4-FFF2-40B4-BE49-F238E27FC236}">
                <a16:creationId xmlns:a16="http://schemas.microsoft.com/office/drawing/2014/main" id="{4EFAA1B2-7E08-4F2B-BF8D-CF744D9D377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074870" y="967853"/>
            <a:ext cx="1915899" cy="2795088"/>
          </a:xfrm>
          <a:prstGeom prst="rect">
            <a:avLst/>
          </a:prstGeom>
        </p:spPr>
      </p:pic>
      <p:pic>
        <p:nvPicPr>
          <p:cNvPr id="7" name="Picture 6">
            <a:extLst>
              <a:ext uri="{FF2B5EF4-FFF2-40B4-BE49-F238E27FC236}">
                <a16:creationId xmlns:a16="http://schemas.microsoft.com/office/drawing/2014/main" id="{6215F3A6-C0B4-4B57-A373-EFD2E85C2BB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flipH="1">
            <a:off x="3986071" y="959445"/>
            <a:ext cx="2227973" cy="2939882"/>
          </a:xfrm>
          <a:prstGeom prst="rect">
            <a:avLst/>
          </a:prstGeom>
        </p:spPr>
      </p:pic>
      <p:pic>
        <p:nvPicPr>
          <p:cNvPr id="10" name="Picture 9">
            <a:extLst>
              <a:ext uri="{FF2B5EF4-FFF2-40B4-BE49-F238E27FC236}">
                <a16:creationId xmlns:a16="http://schemas.microsoft.com/office/drawing/2014/main" id="{EAAE692D-4562-43F8-B551-C219A1ADCD83}"/>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769244" y="929251"/>
            <a:ext cx="2227973" cy="2970630"/>
          </a:xfrm>
          <a:prstGeom prst="rect">
            <a:avLst/>
          </a:prstGeom>
        </p:spPr>
      </p:pic>
    </p:spTree>
    <p:extLst>
      <p:ext uri="{BB962C8B-B14F-4D97-AF65-F5344CB8AC3E}">
        <p14:creationId xmlns:p14="http://schemas.microsoft.com/office/powerpoint/2010/main" val="3541654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dirty="0"/>
              <a:t>Why do we have a Kindergarten Readiness Snapshot?</a:t>
            </a:r>
          </a:p>
        </p:txBody>
      </p:sp>
      <p:sp>
        <p:nvSpPr>
          <p:cNvPr id="47107" name="Content Placeholder 2">
            <a:extLst>
              <a:ext uri="{FF2B5EF4-FFF2-40B4-BE49-F238E27FC236}">
                <a16:creationId xmlns:a16="http://schemas.microsoft.com/office/drawing/2014/main" id="{BEF8997A-4D7B-4D01-A478-4DD6EDD9E5F6}"/>
              </a:ext>
            </a:extLst>
          </p:cNvPr>
          <p:cNvSpPr>
            <a:spLocks noGrp="1"/>
          </p:cNvSpPr>
          <p:nvPr>
            <p:ph idx="1"/>
          </p:nvPr>
        </p:nvSpPr>
        <p:spPr>
          <a:xfrm>
            <a:off x="838200" y="1825625"/>
            <a:ext cx="10515600" cy="4308475"/>
          </a:xfrm>
        </p:spPr>
        <p:txBody>
          <a:bodyPr>
            <a:normAutofit/>
          </a:bodyPr>
          <a:lstStyle/>
          <a:p>
            <a:pPr>
              <a:lnSpc>
                <a:spcPct val="120000"/>
              </a:lnSpc>
              <a:defRPr/>
            </a:pPr>
            <a:r>
              <a:rPr lang="en-US" altLang="en-US" sz="2600" dirty="0"/>
              <a:t>The first five years of a child’s life are an incredible opportunity to set a positive direction.</a:t>
            </a:r>
          </a:p>
          <a:p>
            <a:pPr>
              <a:lnSpc>
                <a:spcPct val="120000"/>
              </a:lnSpc>
              <a:defRPr/>
            </a:pPr>
            <a:r>
              <a:rPr lang="en-US" altLang="en-US" sz="2600" dirty="0"/>
              <a:t>When children, families, schools and communities are ready for kindergarten, students experience greater success in school. </a:t>
            </a:r>
          </a:p>
          <a:p>
            <a:pPr>
              <a:lnSpc>
                <a:spcPct val="120000"/>
              </a:lnSpc>
              <a:defRPr/>
            </a:pPr>
            <a:r>
              <a:rPr lang="en-US" altLang="en-US" sz="2600" dirty="0"/>
              <a:t>Engaging families to better understand children’s development can improve school readiness. </a:t>
            </a:r>
          </a:p>
          <a:p>
            <a:pPr marL="0" indent="0">
              <a:lnSpc>
                <a:spcPct val="120000"/>
              </a:lnSpc>
              <a:buNone/>
              <a:defRPr/>
            </a:pPr>
            <a:endParaRPr lang="en-US" altLang="en-US" sz="2400" dirty="0"/>
          </a:p>
        </p:txBody>
      </p:sp>
    </p:spTree>
    <p:extLst>
      <p:ext uri="{BB962C8B-B14F-4D97-AF65-F5344CB8AC3E}">
        <p14:creationId xmlns:p14="http://schemas.microsoft.com/office/powerpoint/2010/main" val="18976538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324788" y="3168073"/>
            <a:ext cx="4592495" cy="2354046"/>
          </a:xfrm>
          <a:ln>
            <a:noFill/>
          </a:ln>
        </p:spPr>
        <p:txBody>
          <a:bodyPr/>
          <a:lstStyle/>
          <a:p>
            <a:pPr lvl="1"/>
            <a:r>
              <a:rPr lang="en-US" dirty="0"/>
              <a:t>Bert Moore</a:t>
            </a:r>
            <a:br>
              <a:rPr lang="en-US" dirty="0"/>
            </a:br>
            <a:r>
              <a:rPr lang="en-US"/>
              <a:t>SETS Director</a:t>
            </a:r>
            <a:br>
              <a:rPr lang="en-US" dirty="0"/>
            </a:br>
            <a:r>
              <a:rPr lang="en-US" dirty="0"/>
              <a:t>(785</a:t>
            </a:r>
            <a:r>
              <a:rPr lang="en-US"/>
              <a:t>) 296-4949</a:t>
            </a:r>
            <a:br>
              <a:rPr lang="en-US"/>
            </a:br>
            <a:r>
              <a:rPr lang="en-US"/>
              <a:t>bmoore</a:t>
            </a:r>
            <a:r>
              <a:rPr lang="en-US">
                <a:hlinkClick r:id="rId2"/>
              </a:rPr>
              <a:t>@</a:t>
            </a:r>
            <a:r>
              <a:rPr lang="en-US" dirty="0">
                <a:hlinkClick r:id="rId2"/>
              </a:rPr>
              <a:t>ksde.org</a:t>
            </a:r>
            <a:r>
              <a:rPr lang="en-US" dirty="0"/>
              <a:t> </a:t>
            </a:r>
          </a:p>
        </p:txBody>
      </p:sp>
    </p:spTree>
    <p:extLst>
      <p:ext uri="{BB962C8B-B14F-4D97-AF65-F5344CB8AC3E}">
        <p14:creationId xmlns:p14="http://schemas.microsoft.com/office/powerpoint/2010/main" val="19599225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7E8DE-C44D-F585-C4E8-72CF9CA8F5E0}"/>
              </a:ext>
            </a:extLst>
          </p:cNvPr>
          <p:cNvSpPr>
            <a:spLocks noGrp="1"/>
          </p:cNvSpPr>
          <p:nvPr>
            <p:ph type="title"/>
          </p:nvPr>
        </p:nvSpPr>
        <p:spPr/>
        <p:txBody>
          <a:bodyPr/>
          <a:lstStyle/>
          <a:p>
            <a:r>
              <a:rPr lang="en-US" dirty="0"/>
              <a:t>Adaptive Schools</a:t>
            </a:r>
          </a:p>
        </p:txBody>
      </p:sp>
      <p:sp>
        <p:nvSpPr>
          <p:cNvPr id="3" name="Text Placeholder 2">
            <a:extLst>
              <a:ext uri="{FF2B5EF4-FFF2-40B4-BE49-F238E27FC236}">
                <a16:creationId xmlns:a16="http://schemas.microsoft.com/office/drawing/2014/main" id="{4DFBFC84-6A4D-594E-F3B3-4D34D660578D}"/>
              </a:ext>
            </a:extLst>
          </p:cNvPr>
          <p:cNvSpPr>
            <a:spLocks noGrp="1"/>
          </p:cNvSpPr>
          <p:nvPr>
            <p:ph type="body" idx="1"/>
          </p:nvPr>
        </p:nvSpPr>
        <p:spPr/>
        <p:txBody>
          <a:bodyPr/>
          <a:lstStyle/>
          <a:p>
            <a:r>
              <a:rPr lang="en-US" dirty="0"/>
              <a:t>Sarah Perryman</a:t>
            </a:r>
          </a:p>
        </p:txBody>
      </p:sp>
    </p:spTree>
    <p:extLst>
      <p:ext uri="{BB962C8B-B14F-4D97-AF65-F5344CB8AC3E}">
        <p14:creationId xmlns:p14="http://schemas.microsoft.com/office/powerpoint/2010/main" val="10767954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4B6E6-7AAE-96B3-1610-88BF716207F1}"/>
              </a:ext>
            </a:extLst>
          </p:cNvPr>
          <p:cNvSpPr>
            <a:spLocks noGrp="1"/>
          </p:cNvSpPr>
          <p:nvPr>
            <p:ph type="title"/>
          </p:nvPr>
        </p:nvSpPr>
        <p:spPr/>
        <p:txBody>
          <a:bodyPr/>
          <a:lstStyle/>
          <a:p>
            <a:r>
              <a:rPr lang="en-US" dirty="0"/>
              <a:t>DLS Update</a:t>
            </a:r>
          </a:p>
        </p:txBody>
      </p:sp>
      <p:sp>
        <p:nvSpPr>
          <p:cNvPr id="3" name="Text Placeholder 2">
            <a:extLst>
              <a:ext uri="{FF2B5EF4-FFF2-40B4-BE49-F238E27FC236}">
                <a16:creationId xmlns:a16="http://schemas.microsoft.com/office/drawing/2014/main" id="{AA12A228-C28A-D411-3363-8CE6B2B55006}"/>
              </a:ext>
            </a:extLst>
          </p:cNvPr>
          <p:cNvSpPr>
            <a:spLocks noGrp="1"/>
          </p:cNvSpPr>
          <p:nvPr>
            <p:ph type="body" idx="1"/>
          </p:nvPr>
        </p:nvSpPr>
        <p:spPr/>
        <p:txBody>
          <a:bodyPr/>
          <a:lstStyle/>
          <a:p>
            <a:r>
              <a:rPr lang="en-US" dirty="0"/>
              <a:t>Dr. Ben Proctor</a:t>
            </a:r>
          </a:p>
        </p:txBody>
      </p:sp>
    </p:spTree>
    <p:extLst>
      <p:ext uri="{BB962C8B-B14F-4D97-AF65-F5344CB8AC3E}">
        <p14:creationId xmlns:p14="http://schemas.microsoft.com/office/powerpoint/2010/main" val="42546088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32B0CB9-0362-6539-CC06-0B4D6017F283}"/>
              </a:ext>
            </a:extLst>
          </p:cNvPr>
          <p:cNvSpPr>
            <a:spLocks noGrp="1"/>
          </p:cNvSpPr>
          <p:nvPr>
            <p:ph idx="1"/>
          </p:nvPr>
        </p:nvSpPr>
        <p:spPr/>
        <p:txBody>
          <a:bodyPr/>
          <a:lstStyle/>
          <a:p>
            <a:r>
              <a:rPr lang="en-US" dirty="0" err="1"/>
              <a:t>KSDEWeekly</a:t>
            </a:r>
            <a:r>
              <a:rPr lang="en-US" dirty="0"/>
              <a:t> Newsletter</a:t>
            </a:r>
          </a:p>
          <a:p>
            <a:pPr lvl="1"/>
            <a:r>
              <a:rPr lang="en-US" dirty="0"/>
              <a:t>Subscribe:  </a:t>
            </a:r>
            <a:r>
              <a:rPr lang="en-US" dirty="0">
                <a:hlinkClick r:id="rId2"/>
              </a:rPr>
              <a:t>ksdeweekly@ksde.org</a:t>
            </a:r>
            <a:endParaRPr lang="en-US" dirty="0"/>
          </a:p>
          <a:p>
            <a:endParaRPr lang="en-US" dirty="0"/>
          </a:p>
          <a:p>
            <a:r>
              <a:rPr lang="en-US" dirty="0"/>
              <a:t>KSDE Great Ideas In Education Conference: Empowered Together</a:t>
            </a:r>
          </a:p>
          <a:p>
            <a:pPr lvl="1"/>
            <a:r>
              <a:rPr lang="en-US" dirty="0"/>
              <a:t>October 25-27, 2023</a:t>
            </a:r>
          </a:p>
          <a:p>
            <a:pPr lvl="1"/>
            <a:r>
              <a:rPr lang="en-US" dirty="0"/>
              <a:t>Hyatt Regency and Century II, Wichita</a:t>
            </a:r>
          </a:p>
          <a:p>
            <a:pPr lvl="1"/>
            <a:r>
              <a:rPr lang="en-US" dirty="0"/>
              <a:t>Registration closes October 13</a:t>
            </a:r>
          </a:p>
          <a:p>
            <a:pPr lvl="1"/>
            <a:r>
              <a:rPr lang="en-US" dirty="0"/>
              <a:t>Registration Link:  </a:t>
            </a:r>
            <a:r>
              <a:rPr lang="en-US" dirty="0">
                <a:hlinkClick r:id="rId3"/>
              </a:rPr>
              <a:t>https://events.ksde.org/Default.aspx?tabid=771</a:t>
            </a:r>
            <a:endParaRPr lang="en-US" dirty="0"/>
          </a:p>
          <a:p>
            <a:pPr marL="457200" lvl="1" indent="0">
              <a:buNone/>
            </a:pPr>
            <a:endParaRPr lang="en-US" dirty="0"/>
          </a:p>
        </p:txBody>
      </p:sp>
      <p:sp>
        <p:nvSpPr>
          <p:cNvPr id="4" name="Title 3">
            <a:extLst>
              <a:ext uri="{FF2B5EF4-FFF2-40B4-BE49-F238E27FC236}">
                <a16:creationId xmlns:a16="http://schemas.microsoft.com/office/drawing/2014/main" id="{525C6291-0B7E-4C1C-FBCE-3CD063EAD3E5}"/>
              </a:ext>
            </a:extLst>
          </p:cNvPr>
          <p:cNvSpPr>
            <a:spLocks noGrp="1"/>
          </p:cNvSpPr>
          <p:nvPr>
            <p:ph type="title"/>
          </p:nvPr>
        </p:nvSpPr>
        <p:spPr/>
        <p:txBody>
          <a:bodyPr/>
          <a:lstStyle/>
          <a:p>
            <a:r>
              <a:rPr lang="en-US" dirty="0"/>
              <a:t>KSDE/DLS Update</a:t>
            </a:r>
          </a:p>
        </p:txBody>
      </p:sp>
    </p:spTree>
    <p:extLst>
      <p:ext uri="{BB962C8B-B14F-4D97-AF65-F5344CB8AC3E}">
        <p14:creationId xmlns:p14="http://schemas.microsoft.com/office/powerpoint/2010/main" val="33536080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AEA7A-0B05-B37D-38F3-CF6120FCA52A}"/>
              </a:ext>
            </a:extLst>
          </p:cNvPr>
          <p:cNvSpPr>
            <a:spLocks noGrp="1"/>
          </p:cNvSpPr>
          <p:nvPr>
            <p:ph type="title"/>
          </p:nvPr>
        </p:nvSpPr>
        <p:spPr/>
        <p:txBody>
          <a:bodyPr/>
          <a:lstStyle/>
          <a:p>
            <a:r>
              <a:rPr lang="en-US" dirty="0"/>
              <a:t>Lunch</a:t>
            </a:r>
          </a:p>
        </p:txBody>
      </p:sp>
    </p:spTree>
    <p:extLst>
      <p:ext uri="{BB962C8B-B14F-4D97-AF65-F5344CB8AC3E}">
        <p14:creationId xmlns:p14="http://schemas.microsoft.com/office/powerpoint/2010/main" val="37325273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F3D211-0A88-5CC5-B633-590237ECD0A5}"/>
              </a:ext>
            </a:extLst>
          </p:cNvPr>
          <p:cNvSpPr>
            <a:spLocks noGrp="1"/>
          </p:cNvSpPr>
          <p:nvPr>
            <p:ph type="title"/>
          </p:nvPr>
        </p:nvSpPr>
        <p:spPr/>
        <p:txBody>
          <a:bodyPr>
            <a:normAutofit fontScale="90000"/>
          </a:bodyPr>
          <a:lstStyle/>
          <a:p>
            <a:r>
              <a:rPr lang="en-US" dirty="0"/>
              <a:t>Fundamentals, School Improvement, and Accreditation</a:t>
            </a:r>
          </a:p>
        </p:txBody>
      </p:sp>
      <p:sp>
        <p:nvSpPr>
          <p:cNvPr id="4" name="Text Placeholder 3">
            <a:extLst>
              <a:ext uri="{FF2B5EF4-FFF2-40B4-BE49-F238E27FC236}">
                <a16:creationId xmlns:a16="http://schemas.microsoft.com/office/drawing/2014/main" id="{A4B73FBC-B6F5-6065-891A-D50E12022A19}"/>
              </a:ext>
            </a:extLst>
          </p:cNvPr>
          <p:cNvSpPr>
            <a:spLocks noGrp="1"/>
          </p:cNvSpPr>
          <p:nvPr>
            <p:ph type="body" idx="1"/>
          </p:nvPr>
        </p:nvSpPr>
        <p:spPr/>
        <p:txBody>
          <a:bodyPr>
            <a:normAutofit fontScale="92500" lnSpcReduction="10000"/>
          </a:bodyPr>
          <a:lstStyle/>
          <a:p>
            <a:r>
              <a:rPr lang="en-US" dirty="0"/>
              <a:t>Dr. Ben Proctor</a:t>
            </a:r>
          </a:p>
          <a:p>
            <a:r>
              <a:rPr lang="en-US" dirty="0"/>
              <a:t>Dr. Jay Scott</a:t>
            </a:r>
          </a:p>
          <a:p>
            <a:r>
              <a:rPr lang="en-US" dirty="0"/>
              <a:t>Accreditation and Design Team Members</a:t>
            </a:r>
          </a:p>
        </p:txBody>
      </p:sp>
    </p:spTree>
    <p:extLst>
      <p:ext uri="{BB962C8B-B14F-4D97-AF65-F5344CB8AC3E}">
        <p14:creationId xmlns:p14="http://schemas.microsoft.com/office/powerpoint/2010/main" val="8087306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2069E-EB5E-8900-89B7-6DB8C4C7C227}"/>
              </a:ext>
            </a:extLst>
          </p:cNvPr>
          <p:cNvSpPr>
            <a:spLocks noGrp="1"/>
          </p:cNvSpPr>
          <p:nvPr>
            <p:ph type="title"/>
          </p:nvPr>
        </p:nvSpPr>
        <p:spPr/>
        <p:txBody>
          <a:bodyPr>
            <a:normAutofit fontScale="90000"/>
          </a:bodyPr>
          <a:lstStyle/>
          <a:p>
            <a:r>
              <a:rPr lang="en-US" sz="4400" dirty="0"/>
              <a:t>Think of something in your life when the mantra “less is more” is a good thing.</a:t>
            </a:r>
            <a:endParaRPr lang="en-US" dirty="0"/>
          </a:p>
        </p:txBody>
      </p:sp>
    </p:spTree>
    <p:extLst>
      <p:ext uri="{BB962C8B-B14F-4D97-AF65-F5344CB8AC3E}">
        <p14:creationId xmlns:p14="http://schemas.microsoft.com/office/powerpoint/2010/main" val="13918520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BEF2ED1-B0B6-28A8-ABA9-6A69354CFAE1}"/>
              </a:ext>
            </a:extLst>
          </p:cNvPr>
          <p:cNvSpPr>
            <a:spLocks noGrp="1"/>
          </p:cNvSpPr>
          <p:nvPr>
            <p:ph idx="1"/>
          </p:nvPr>
        </p:nvSpPr>
        <p:spPr/>
        <p:txBody>
          <a:bodyPr/>
          <a:lstStyle/>
          <a:p>
            <a:endParaRPr lang="en-US" dirty="0"/>
          </a:p>
          <a:p>
            <a:r>
              <a:rPr lang="en-US" dirty="0"/>
              <a:t>Analyze the potential impact of the next version of accreditation (KESA 2.0).</a:t>
            </a:r>
          </a:p>
          <a:p>
            <a:endParaRPr lang="en-US" dirty="0"/>
          </a:p>
        </p:txBody>
      </p:sp>
      <p:sp>
        <p:nvSpPr>
          <p:cNvPr id="4" name="Title 3">
            <a:extLst>
              <a:ext uri="{FF2B5EF4-FFF2-40B4-BE49-F238E27FC236}">
                <a16:creationId xmlns:a16="http://schemas.microsoft.com/office/drawing/2014/main" id="{D5490B6D-7E3F-C453-C98D-D70628654FD9}"/>
              </a:ext>
            </a:extLst>
          </p:cNvPr>
          <p:cNvSpPr>
            <a:spLocks noGrp="1"/>
          </p:cNvSpPr>
          <p:nvPr>
            <p:ph type="title"/>
          </p:nvPr>
        </p:nvSpPr>
        <p:spPr/>
        <p:txBody>
          <a:bodyPr/>
          <a:lstStyle/>
          <a:p>
            <a:r>
              <a:rPr lang="en-US" dirty="0"/>
              <a:t>Objective for this session</a:t>
            </a:r>
          </a:p>
        </p:txBody>
      </p:sp>
    </p:spTree>
    <p:extLst>
      <p:ext uri="{BB962C8B-B14F-4D97-AF65-F5344CB8AC3E}">
        <p14:creationId xmlns:p14="http://schemas.microsoft.com/office/powerpoint/2010/main" val="22270220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5AC251-7696-B42E-7583-016BE2FE5D68}"/>
              </a:ext>
            </a:extLst>
          </p:cNvPr>
          <p:cNvSpPr>
            <a:spLocks noGrp="1"/>
          </p:cNvSpPr>
          <p:nvPr>
            <p:ph idx="1"/>
          </p:nvPr>
        </p:nvSpPr>
        <p:spPr/>
        <p:txBody>
          <a:bodyPr/>
          <a:lstStyle/>
          <a:p>
            <a:r>
              <a:rPr lang="en-US" dirty="0"/>
              <a:t>An urgency to improve student outcomes</a:t>
            </a:r>
          </a:p>
          <a:p>
            <a:endParaRPr lang="en-US" dirty="0"/>
          </a:p>
          <a:p>
            <a:r>
              <a:rPr lang="en-US" dirty="0"/>
              <a:t>Focus group feedback – </a:t>
            </a:r>
            <a:r>
              <a:rPr lang="en-US" b="1" dirty="0"/>
              <a:t>Clarity, Consistency, and Reduce Redundancy</a:t>
            </a:r>
          </a:p>
          <a:p>
            <a:endParaRPr lang="en-US" dirty="0"/>
          </a:p>
          <a:p>
            <a:r>
              <a:rPr lang="en-US" dirty="0"/>
              <a:t>Imbalance in accountability </a:t>
            </a:r>
          </a:p>
          <a:p>
            <a:pPr marL="0" indent="0">
              <a:buNone/>
            </a:pPr>
            <a:endParaRPr lang="en-US" dirty="0"/>
          </a:p>
          <a:p>
            <a:r>
              <a:rPr lang="en-US" dirty="0"/>
              <a:t>Practice what we preach</a:t>
            </a:r>
          </a:p>
          <a:p>
            <a:endParaRPr lang="en-US" dirty="0"/>
          </a:p>
          <a:p>
            <a:endParaRPr lang="en-US" dirty="0"/>
          </a:p>
        </p:txBody>
      </p:sp>
      <p:sp>
        <p:nvSpPr>
          <p:cNvPr id="3" name="Title 2">
            <a:extLst>
              <a:ext uri="{FF2B5EF4-FFF2-40B4-BE49-F238E27FC236}">
                <a16:creationId xmlns:a16="http://schemas.microsoft.com/office/drawing/2014/main" id="{77F4335B-D588-6049-CD89-21B4AB7E4662}"/>
              </a:ext>
            </a:extLst>
          </p:cNvPr>
          <p:cNvSpPr>
            <a:spLocks noGrp="1"/>
          </p:cNvSpPr>
          <p:nvPr>
            <p:ph type="title"/>
          </p:nvPr>
        </p:nvSpPr>
        <p:spPr/>
        <p:txBody>
          <a:bodyPr/>
          <a:lstStyle/>
          <a:p>
            <a:r>
              <a:rPr lang="en-US" dirty="0"/>
              <a:t>Why make changes to KESA?</a:t>
            </a:r>
          </a:p>
        </p:txBody>
      </p:sp>
      <p:sp>
        <p:nvSpPr>
          <p:cNvPr id="5" name="TextBox 4">
            <a:extLst>
              <a:ext uri="{FF2B5EF4-FFF2-40B4-BE49-F238E27FC236}">
                <a16:creationId xmlns:a16="http://schemas.microsoft.com/office/drawing/2014/main" id="{66C3ECED-76CC-7B34-9828-585883D68096}"/>
              </a:ext>
            </a:extLst>
          </p:cNvPr>
          <p:cNvSpPr txBox="1"/>
          <p:nvPr/>
        </p:nvSpPr>
        <p:spPr>
          <a:xfrm>
            <a:off x="3049121" y="3244334"/>
            <a:ext cx="6098240" cy="369332"/>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277456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2802d4a77db_1_154"/>
          <p:cNvSpPr txBox="1">
            <a:spLocks noGrp="1"/>
          </p:cNvSpPr>
          <p:nvPr>
            <p:ph type="body" idx="1"/>
          </p:nvPr>
        </p:nvSpPr>
        <p:spPr>
          <a:xfrm>
            <a:off x="838200" y="1644073"/>
            <a:ext cx="10515600" cy="45327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800"/>
              <a:buNone/>
            </a:pPr>
            <a:endParaRPr/>
          </a:p>
          <a:p>
            <a:pPr marL="0" lvl="0" indent="0" algn="l" rtl="0">
              <a:lnSpc>
                <a:spcPct val="100000"/>
              </a:lnSpc>
              <a:spcBef>
                <a:spcPts val="1200"/>
              </a:spcBef>
              <a:spcAft>
                <a:spcPts val="0"/>
              </a:spcAft>
              <a:buSzPts val="2800"/>
              <a:buNone/>
            </a:pPr>
            <a:endParaRPr/>
          </a:p>
          <a:p>
            <a:pPr marL="0" lvl="0" indent="0" algn="ctr" rtl="0">
              <a:lnSpc>
                <a:spcPct val="100000"/>
              </a:lnSpc>
              <a:spcBef>
                <a:spcPts val="1200"/>
              </a:spcBef>
              <a:spcAft>
                <a:spcPts val="0"/>
              </a:spcAft>
              <a:buSzPts val="5500"/>
              <a:buNone/>
            </a:pPr>
            <a:r>
              <a:rPr lang="en-US" sz="5500" b="1"/>
              <a:t>EACH SYSTEM,</a:t>
            </a:r>
            <a:endParaRPr/>
          </a:p>
          <a:p>
            <a:pPr marL="0" lvl="0" indent="0" algn="ctr" rtl="0">
              <a:lnSpc>
                <a:spcPct val="100000"/>
              </a:lnSpc>
              <a:spcBef>
                <a:spcPts val="1200"/>
              </a:spcBef>
              <a:spcAft>
                <a:spcPts val="0"/>
              </a:spcAft>
              <a:buSzPts val="5500"/>
              <a:buNone/>
            </a:pPr>
            <a:endParaRPr/>
          </a:p>
        </p:txBody>
      </p:sp>
      <p:sp>
        <p:nvSpPr>
          <p:cNvPr id="217" name="Google Shape;217;g2802d4a77db_1_15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Open Sans SemiBold"/>
              <a:buNone/>
            </a:pPr>
            <a:r>
              <a:rPr lang="en-US"/>
              <a:t>Accreditation and Design Team Vision</a:t>
            </a:r>
            <a:endParaRPr/>
          </a:p>
        </p:txBody>
      </p:sp>
      <p:sp>
        <p:nvSpPr>
          <p:cNvPr id="218" name="Google Shape;218;g2802d4a77db_1_154"/>
          <p:cNvSpPr txBox="1"/>
          <p:nvPr/>
        </p:nvSpPr>
        <p:spPr>
          <a:xfrm>
            <a:off x="2277600" y="3732067"/>
            <a:ext cx="7636800" cy="1092900"/>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1200"/>
              </a:spcBef>
              <a:spcAft>
                <a:spcPts val="0"/>
              </a:spcAft>
              <a:buClr>
                <a:srgbClr val="000000"/>
              </a:buClr>
              <a:buSzPts val="5500"/>
              <a:buFont typeface="Arial"/>
              <a:buNone/>
            </a:pPr>
            <a:r>
              <a:rPr lang="en-US" sz="5500" b="1" i="0" u="none" strike="noStrike" cap="none">
                <a:solidFill>
                  <a:schemeClr val="dk1"/>
                </a:solidFill>
                <a:latin typeface="Open Sans Light"/>
                <a:ea typeface="Open Sans Light"/>
                <a:cs typeface="Open Sans Light"/>
                <a:sym typeface="Open Sans 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FULLY ACCREDITED</a:t>
            </a:r>
            <a:endParaRPr sz="1900" b="0" i="0" u="none" strike="noStrike" cap="none">
              <a:solidFill>
                <a:srgbClr val="000000"/>
              </a:solidFill>
              <a:latin typeface="Open Sans Light"/>
              <a:ea typeface="Open Sans Light"/>
              <a:cs typeface="Open Sans Light"/>
              <a:sym typeface="Open Sans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6"/>
                                        </p:tgtEl>
                                        <p:attrNameLst>
                                          <p:attrName>style.visibility</p:attrName>
                                        </p:attrNameLst>
                                      </p:cBhvr>
                                      <p:to>
                                        <p:strVal val="visible"/>
                                      </p:to>
                                    </p:set>
                                    <p:anim calcmode="lin" valueType="num">
                                      <p:cBhvr additive="base">
                                        <p:cTn id="7" dur="1000"/>
                                        <p:tgtEl>
                                          <p:spTgt spid="21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8"/>
                                        </p:tgtEl>
                                        <p:attrNameLst>
                                          <p:attrName>style.visibility</p:attrName>
                                        </p:attrNameLst>
                                      </p:cBhvr>
                                      <p:to>
                                        <p:strVal val="visible"/>
                                      </p:to>
                                    </p:set>
                                    <p:anim calcmode="lin" valueType="num">
                                      <p:cBhvr additive="base">
                                        <p:cTn id="12" dur="1000"/>
                                        <p:tgtEl>
                                          <p:spTgt spid="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dirty="0"/>
              <a:t>Why did Kansas decide to use the Ages &amp; Stages Questionnaires (ASQ)?</a:t>
            </a:r>
          </a:p>
        </p:txBody>
      </p:sp>
      <p:sp>
        <p:nvSpPr>
          <p:cNvPr id="47107" name="Content Placeholder 2">
            <a:extLst>
              <a:ext uri="{FF2B5EF4-FFF2-40B4-BE49-F238E27FC236}">
                <a16:creationId xmlns:a16="http://schemas.microsoft.com/office/drawing/2014/main" id="{BEF8997A-4D7B-4D01-A478-4DD6EDD9E5F6}"/>
              </a:ext>
            </a:extLst>
          </p:cNvPr>
          <p:cNvSpPr>
            <a:spLocks noGrp="1"/>
          </p:cNvSpPr>
          <p:nvPr>
            <p:ph idx="1"/>
          </p:nvPr>
        </p:nvSpPr>
        <p:spPr>
          <a:xfrm>
            <a:off x="838200" y="1825625"/>
            <a:ext cx="10515600" cy="4308475"/>
          </a:xfrm>
        </p:spPr>
        <p:txBody>
          <a:bodyPr>
            <a:normAutofit/>
          </a:bodyPr>
          <a:lstStyle/>
          <a:p>
            <a:pPr>
              <a:lnSpc>
                <a:spcPct val="120000"/>
              </a:lnSpc>
              <a:defRPr/>
            </a:pPr>
            <a:r>
              <a:rPr lang="en-US" altLang="en-US" sz="2600" dirty="0"/>
              <a:t>The ASQ engages parents and caregivers in completion.</a:t>
            </a:r>
          </a:p>
          <a:p>
            <a:pPr>
              <a:lnSpc>
                <a:spcPct val="120000"/>
              </a:lnSpc>
              <a:defRPr/>
            </a:pPr>
            <a:r>
              <a:rPr lang="en-US" altLang="en-US" sz="2600" dirty="0"/>
              <a:t>The ASQ is a valid, reliable tool well-supported with resources for implementation. </a:t>
            </a:r>
          </a:p>
          <a:p>
            <a:pPr>
              <a:lnSpc>
                <a:spcPct val="120000"/>
              </a:lnSpc>
              <a:defRPr/>
            </a:pPr>
            <a:r>
              <a:rPr lang="en-US" altLang="en-US" sz="2600" dirty="0"/>
              <a:t>The ASQ addresses developmentally appropriate milestones across a range of domains.</a:t>
            </a:r>
          </a:p>
          <a:p>
            <a:pPr>
              <a:lnSpc>
                <a:spcPct val="120000"/>
              </a:lnSpc>
              <a:defRPr/>
            </a:pPr>
            <a:r>
              <a:rPr lang="en-US" altLang="en-US" sz="2600" dirty="0"/>
              <a:t>The ASQ is a tool used across age ranges and settings. </a:t>
            </a:r>
          </a:p>
          <a:p>
            <a:pPr marL="0" indent="0">
              <a:lnSpc>
                <a:spcPct val="120000"/>
              </a:lnSpc>
              <a:buNone/>
              <a:defRPr/>
            </a:pPr>
            <a:endParaRPr lang="en-US" altLang="en-US" sz="2400" dirty="0"/>
          </a:p>
        </p:txBody>
      </p:sp>
    </p:spTree>
    <p:extLst>
      <p:ext uri="{BB962C8B-B14F-4D97-AF65-F5344CB8AC3E}">
        <p14:creationId xmlns:p14="http://schemas.microsoft.com/office/powerpoint/2010/main" val="10498839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2802d4a77db_1_161"/>
          <p:cNvSpPr txBox="1">
            <a:spLocks noGrp="1"/>
          </p:cNvSpPr>
          <p:nvPr>
            <p:ph type="body" idx="1"/>
          </p:nvPr>
        </p:nvSpPr>
        <p:spPr>
          <a:xfrm>
            <a:off x="838200" y="1644073"/>
            <a:ext cx="10515600" cy="45327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800"/>
              <a:buNone/>
            </a:pPr>
            <a:endParaRPr/>
          </a:p>
          <a:p>
            <a:pPr marL="0" lvl="0" indent="0" algn="l" rtl="0">
              <a:lnSpc>
                <a:spcPct val="100000"/>
              </a:lnSpc>
              <a:spcBef>
                <a:spcPts val="1200"/>
              </a:spcBef>
              <a:spcAft>
                <a:spcPts val="0"/>
              </a:spcAft>
              <a:buSzPts val="3200"/>
              <a:buNone/>
            </a:pPr>
            <a:r>
              <a:rPr lang="en-US" sz="3200"/>
              <a:t>To provide support and accountability to 350-plus education systems in order for each system to elevate opportunities and reduce limitations for students.</a:t>
            </a:r>
            <a:endParaRPr/>
          </a:p>
        </p:txBody>
      </p:sp>
      <p:sp>
        <p:nvSpPr>
          <p:cNvPr id="225" name="Google Shape;225;g2802d4a77db_1_16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dk1"/>
              </a:buClr>
              <a:buSzPct val="100000"/>
              <a:buFont typeface="Open Sans SemiBold"/>
              <a:buNone/>
            </a:pPr>
            <a:r>
              <a:rPr lang="en-US"/>
              <a:t>Accreditation and Design Team Mission</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2802d4a77db_1_167"/>
          <p:cNvSpPr txBox="1">
            <a:spLocks noGrp="1"/>
          </p:cNvSpPr>
          <p:nvPr>
            <p:ph type="body" idx="2"/>
          </p:nvPr>
        </p:nvSpPr>
        <p:spPr>
          <a:xfrm>
            <a:off x="6586000" y="965433"/>
            <a:ext cx="5115900" cy="4926900"/>
          </a:xfrm>
          <a:prstGeom prst="rect">
            <a:avLst/>
          </a:prstGeom>
          <a:noFill/>
          <a:ln>
            <a:noFill/>
          </a:ln>
        </p:spPr>
        <p:txBody>
          <a:bodyPr spcFirstLastPara="1" wrap="square" lIns="91425" tIns="45700" rIns="91425" bIns="45700" anchor="t" anchorCtr="0">
            <a:normAutofit/>
          </a:bodyPr>
          <a:lstStyle/>
          <a:p>
            <a:pPr marL="215900" lvl="0" indent="0" algn="l" rtl="0">
              <a:lnSpc>
                <a:spcPct val="100000"/>
              </a:lnSpc>
              <a:spcBef>
                <a:spcPts val="0"/>
              </a:spcBef>
              <a:spcAft>
                <a:spcPts val="0"/>
              </a:spcAft>
              <a:buSzPts val="2800"/>
              <a:buNone/>
            </a:pPr>
            <a:endParaRPr sz="3300" dirty="0">
              <a:latin typeface="Open Sans SemiBold"/>
              <a:ea typeface="Open Sans SemiBold"/>
              <a:cs typeface="Open Sans SemiBold"/>
              <a:sym typeface="Open Sans SemiBold"/>
            </a:endParaRPr>
          </a:p>
          <a:p>
            <a:pPr marL="215900" lvl="0" indent="393700" algn="l" rtl="0">
              <a:lnSpc>
                <a:spcPct val="100000"/>
              </a:lnSpc>
              <a:spcBef>
                <a:spcPts val="0"/>
              </a:spcBef>
              <a:spcAft>
                <a:spcPts val="0"/>
              </a:spcAft>
              <a:buSzPts val="2800"/>
              <a:buNone/>
            </a:pPr>
            <a:endParaRPr dirty="0"/>
          </a:p>
          <a:p>
            <a:pPr marL="609600" lvl="0" indent="-482600" algn="l" rtl="0">
              <a:lnSpc>
                <a:spcPct val="100000"/>
              </a:lnSpc>
              <a:spcBef>
                <a:spcPts val="0"/>
              </a:spcBef>
              <a:spcAft>
                <a:spcPts val="0"/>
              </a:spcAft>
              <a:buSzPts val="2800"/>
              <a:buChar char="●"/>
            </a:pPr>
            <a:r>
              <a:rPr lang="en-US" dirty="0"/>
              <a:t>A reflection of the priorities of t</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he State Board.</a:t>
            </a:r>
            <a:endParaRPr dirty="0"/>
          </a:p>
          <a:p>
            <a:pPr marL="241300" lvl="0" indent="-50800" algn="l" rtl="0">
              <a:lnSpc>
                <a:spcPct val="100000"/>
              </a:lnSpc>
              <a:spcBef>
                <a:spcPts val="1200"/>
              </a:spcBef>
              <a:spcAft>
                <a:spcPts val="0"/>
              </a:spcAft>
              <a:buSzPts val="2800"/>
              <a:buNone/>
            </a:pPr>
            <a:endParaRPr dirty="0"/>
          </a:p>
          <a:p>
            <a:pPr marL="609600" lvl="0" indent="-482600" algn="l" rtl="0">
              <a:lnSpc>
                <a:spcPct val="100000"/>
              </a:lnSpc>
              <a:spcBef>
                <a:spcPts val="1200"/>
              </a:spcBef>
              <a:spcAft>
                <a:spcPts val="0"/>
              </a:spcAft>
              <a:buSzPts val="2800"/>
              <a:buChar char="●"/>
            </a:pPr>
            <a:r>
              <a:rPr lang="en-US" dirty="0"/>
              <a:t>An evaluation of impact systems are making on those priorities.</a:t>
            </a:r>
            <a:endParaRPr dirty="0"/>
          </a:p>
        </p:txBody>
      </p:sp>
      <p:sp>
        <p:nvSpPr>
          <p:cNvPr id="232" name="Google Shape;232;g2802d4a77db_1_167"/>
          <p:cNvSpPr txBox="1">
            <a:spLocks noGrp="1"/>
          </p:cNvSpPr>
          <p:nvPr>
            <p:ph type="subTitle" idx="1"/>
          </p:nvPr>
        </p:nvSpPr>
        <p:spPr>
          <a:xfrm>
            <a:off x="490100" y="2383885"/>
            <a:ext cx="5393700" cy="1646700"/>
          </a:xfrm>
          <a:prstGeom prst="rect">
            <a:avLst/>
          </a:prstGeom>
          <a:noFill/>
          <a:ln>
            <a:noFill/>
          </a:ln>
        </p:spPr>
        <p:txBody>
          <a:bodyPr spcFirstLastPara="1" wrap="square" lIns="91425" tIns="45700" rIns="91425" bIns="45700" anchor="t" anchorCtr="0">
            <a:noAutofit/>
          </a:bodyPr>
          <a:lstStyle/>
          <a:p>
            <a:pPr marL="215900" lvl="0" indent="0" algn="l" rtl="0">
              <a:lnSpc>
                <a:spcPct val="100000"/>
              </a:lnSpc>
              <a:spcBef>
                <a:spcPts val="0"/>
              </a:spcBef>
              <a:spcAft>
                <a:spcPts val="0"/>
              </a:spcAft>
              <a:buSzPts val="2800"/>
              <a:buNone/>
            </a:pPr>
            <a:r>
              <a:rPr lang="en-US" sz="4000" i="1" dirty="0"/>
              <a:t>Built on the premise that a good process leads to good results. </a:t>
            </a:r>
            <a:endParaRPr sz="4000" i="1" dirty="0"/>
          </a:p>
        </p:txBody>
      </p:sp>
      <p:sp>
        <p:nvSpPr>
          <p:cNvPr id="233" name="Google Shape;233;g2802d4a77db_1_167"/>
          <p:cNvSpPr txBox="1"/>
          <p:nvPr/>
        </p:nvSpPr>
        <p:spPr>
          <a:xfrm>
            <a:off x="693300" y="356267"/>
            <a:ext cx="4982100" cy="1508065"/>
          </a:xfrm>
          <a:prstGeom prst="rect">
            <a:avLst/>
          </a:prstGeom>
          <a:noFill/>
          <a:ln>
            <a:noFill/>
          </a:ln>
        </p:spPr>
        <p:txBody>
          <a:bodyPr spcFirstLastPara="1" wrap="square" lIns="121900" tIns="121900" rIns="121900" bIns="121900" anchor="t" anchorCtr="0">
            <a:spAutoFit/>
          </a:bodyPr>
          <a:lstStyle/>
          <a:p>
            <a:pPr marL="215900" marR="0" lvl="0" indent="0" algn="l" rtl="0">
              <a:lnSpc>
                <a:spcPct val="100000"/>
              </a:lnSpc>
              <a:spcBef>
                <a:spcPts val="0"/>
              </a:spcBef>
              <a:spcAft>
                <a:spcPts val="0"/>
              </a:spcAft>
              <a:buClr>
                <a:srgbClr val="000000"/>
              </a:buClr>
              <a:buSzPts val="4100"/>
              <a:buFont typeface="Arial"/>
              <a:buNone/>
            </a:pPr>
            <a:r>
              <a:rPr lang="en-US" sz="4100" b="0" i="0" u="none" strike="noStrike" cap="none" dirty="0">
                <a:solidFill>
                  <a:schemeClr val="dk1"/>
                </a:solidFill>
                <a:latin typeface="Open Sans SemiBold"/>
                <a:ea typeface="Open Sans SemiBold"/>
                <a:cs typeface="Open Sans SemiBold"/>
                <a:sym typeface="Open Sans SemiBold"/>
              </a:rPr>
              <a:t>Accreditation in Kansas is …</a:t>
            </a:r>
            <a:endParaRPr sz="2700" b="0" i="0" u="none" strike="noStrike" cap="none" dirty="0">
              <a:solidFill>
                <a:srgbClr val="000000"/>
              </a:solidFill>
              <a:latin typeface="Open Sans Light"/>
              <a:ea typeface="Open Sans Light"/>
              <a:cs typeface="Open Sans Light"/>
              <a:sym typeface="Open Sans Light"/>
            </a:endParaRPr>
          </a:p>
        </p:txBody>
      </p:sp>
      <p:sp>
        <p:nvSpPr>
          <p:cNvPr id="234" name="Google Shape;234;g2802d4a77db_1_167"/>
          <p:cNvSpPr txBox="1"/>
          <p:nvPr/>
        </p:nvSpPr>
        <p:spPr>
          <a:xfrm>
            <a:off x="7041067" y="428067"/>
            <a:ext cx="4396800" cy="1231066"/>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chemeClr val="dk2"/>
                </a:solidFill>
                <a:latin typeface="Open Sans"/>
                <a:ea typeface="Open Sans"/>
                <a:cs typeface="Open Sans"/>
                <a:sym typeface="Open Sans"/>
              </a:rPr>
              <a:t>And </a:t>
            </a:r>
            <a:r>
              <a:rPr lang="en-US" sz="3200" b="1" dirty="0">
                <a:solidFill>
                  <a:schemeClr val="dk2"/>
                </a:solidFill>
                <a:latin typeface="Open Sans"/>
                <a:ea typeface="Open Sans"/>
                <a:cs typeface="Open Sans"/>
                <a:sym typeface="Open Sans"/>
              </a:rPr>
              <a:t>accreditation</a:t>
            </a:r>
            <a:r>
              <a:rPr lang="en-US" sz="3200" b="1" i="0" u="none" strike="noStrike" cap="none" dirty="0">
                <a:solidFill>
                  <a:schemeClr val="dk2"/>
                </a:solidFill>
                <a:latin typeface="Open Sans"/>
                <a:ea typeface="Open Sans"/>
                <a:cs typeface="Open Sans"/>
                <a:sym typeface="Open Sans"/>
              </a:rPr>
              <a:t> also is …</a:t>
            </a:r>
            <a:endParaRPr sz="3200" b="1" i="0" u="none" strike="noStrike" cap="none" dirty="0">
              <a:solidFill>
                <a:schemeClr val="dk2"/>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g27f42d02396_0_7"/>
          <p:cNvSpPr txBox="1">
            <a:spLocks noGrp="1"/>
          </p:cNvSpPr>
          <p:nvPr>
            <p:ph type="body" idx="1"/>
          </p:nvPr>
        </p:nvSpPr>
        <p:spPr>
          <a:xfrm>
            <a:off x="323100" y="1027175"/>
            <a:ext cx="11582400" cy="5149800"/>
          </a:xfrm>
          <a:prstGeom prst="rect">
            <a:avLst/>
          </a:prstGeom>
        </p:spPr>
        <p:txBody>
          <a:bodyPr spcFirstLastPara="1" wrap="square" lIns="91425" tIns="45700" rIns="91425" bIns="45700" anchor="t" anchorCtr="0">
            <a:normAutofit/>
          </a:bodyPr>
          <a:lstStyle/>
          <a:p>
            <a:pPr marL="0" lvl="0" indent="0" algn="l" rtl="0">
              <a:spcBef>
                <a:spcPts val="600"/>
              </a:spcBef>
              <a:spcAft>
                <a:spcPts val="0"/>
              </a:spcAft>
              <a:buNone/>
            </a:pPr>
            <a:endParaRPr dirty="0"/>
          </a:p>
        </p:txBody>
      </p:sp>
      <p:sp>
        <p:nvSpPr>
          <p:cNvPr id="104" name="Google Shape;104;g27f42d02396_0_7"/>
          <p:cNvSpPr txBox="1">
            <a:spLocks noGrp="1"/>
          </p:cNvSpPr>
          <p:nvPr>
            <p:ph type="title"/>
          </p:nvPr>
        </p:nvSpPr>
        <p:spPr>
          <a:xfrm>
            <a:off x="838200" y="27367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Accreditation Timeline</a:t>
            </a:r>
            <a:endParaRPr dirty="0"/>
          </a:p>
        </p:txBody>
      </p:sp>
      <p:sp>
        <p:nvSpPr>
          <p:cNvPr id="105" name="Google Shape;105;g27f42d02396_0_7"/>
          <p:cNvSpPr/>
          <p:nvPr/>
        </p:nvSpPr>
        <p:spPr>
          <a:xfrm>
            <a:off x="2761500" y="2997476"/>
            <a:ext cx="1219200" cy="49200"/>
          </a:xfrm>
          <a:prstGeom prst="roundRect">
            <a:avLst>
              <a:gd name="adj" fmla="val 50000"/>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06" name="Google Shape;106;g27f42d02396_0_7"/>
          <p:cNvGrpSpPr/>
          <p:nvPr/>
        </p:nvGrpSpPr>
        <p:grpSpPr>
          <a:xfrm>
            <a:off x="762022" y="2337807"/>
            <a:ext cx="2339944" cy="3157526"/>
            <a:chOff x="571536" y="1661967"/>
            <a:chExt cx="1755002" cy="2471258"/>
          </a:xfrm>
        </p:grpSpPr>
        <p:sp>
          <p:nvSpPr>
            <p:cNvPr id="107" name="Google Shape;107;g27f42d02396_0_7"/>
            <p:cNvSpPr/>
            <p:nvPr/>
          </p:nvSpPr>
          <p:spPr>
            <a:xfrm>
              <a:off x="848121" y="1661967"/>
              <a:ext cx="1165800" cy="1068300"/>
            </a:xfrm>
            <a:prstGeom prst="ellipse">
              <a:avLst/>
            </a:prstGeom>
            <a:noFill/>
            <a:ln w="1143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dirty="0">
                <a:highlight>
                  <a:srgbClr val="FFFF00"/>
                </a:highlight>
              </a:endParaRPr>
            </a:p>
          </p:txBody>
        </p:sp>
        <p:sp>
          <p:nvSpPr>
            <p:cNvPr id="108" name="Google Shape;108;g27f42d02396_0_7"/>
            <p:cNvSpPr txBox="1"/>
            <p:nvPr/>
          </p:nvSpPr>
          <p:spPr>
            <a:xfrm>
              <a:off x="917325" y="1976735"/>
              <a:ext cx="1045200" cy="3210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2100"/>
                </a:spcAft>
                <a:buNone/>
              </a:pPr>
              <a:r>
                <a:rPr lang="en-US" sz="1800" b="1" dirty="0">
                  <a:solidFill>
                    <a:schemeClr val="dk2"/>
                  </a:solidFill>
                  <a:latin typeface="Roboto"/>
                  <a:ea typeface="Roboto"/>
                  <a:cs typeface="Roboto"/>
                  <a:sym typeface="Roboto"/>
                </a:rPr>
                <a:t>2017-2018</a:t>
              </a:r>
              <a:endParaRPr sz="1800" b="1" dirty="0">
                <a:solidFill>
                  <a:schemeClr val="dk2"/>
                </a:solidFill>
                <a:latin typeface="Roboto"/>
                <a:ea typeface="Roboto"/>
                <a:cs typeface="Roboto"/>
                <a:sym typeface="Roboto"/>
              </a:endParaRPr>
            </a:p>
          </p:txBody>
        </p:sp>
        <p:sp>
          <p:nvSpPr>
            <p:cNvPr id="109" name="Google Shape;109;g27f42d02396_0_7"/>
            <p:cNvSpPr txBox="1"/>
            <p:nvPr/>
          </p:nvSpPr>
          <p:spPr>
            <a:xfrm>
              <a:off x="617438" y="2780202"/>
              <a:ext cx="1709100" cy="4464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0"/>
                </a:spcBef>
                <a:spcAft>
                  <a:spcPts val="0"/>
                </a:spcAft>
                <a:buNone/>
              </a:pPr>
              <a:r>
                <a:rPr lang="en-US" sz="2000" b="1">
                  <a:solidFill>
                    <a:schemeClr val="dk2"/>
                  </a:solidFill>
                  <a:latin typeface="Roboto"/>
                  <a:ea typeface="Roboto"/>
                  <a:cs typeface="Roboto"/>
                  <a:sym typeface="Roboto"/>
                </a:rPr>
                <a:t>KESA Begins</a:t>
              </a:r>
              <a:endParaRPr sz="2000" b="1">
                <a:solidFill>
                  <a:schemeClr val="dk2"/>
                </a:solidFill>
                <a:latin typeface="Roboto"/>
                <a:ea typeface="Roboto"/>
                <a:cs typeface="Roboto"/>
                <a:sym typeface="Roboto"/>
              </a:endParaRPr>
            </a:p>
          </p:txBody>
        </p:sp>
        <p:sp>
          <p:nvSpPr>
            <p:cNvPr id="110" name="Google Shape;110;g27f42d02396_0_7"/>
            <p:cNvSpPr txBox="1"/>
            <p:nvPr/>
          </p:nvSpPr>
          <p:spPr>
            <a:xfrm>
              <a:off x="571536" y="3395825"/>
              <a:ext cx="1755000" cy="7374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2100"/>
                </a:spcAft>
                <a:buNone/>
              </a:pPr>
              <a:r>
                <a:rPr lang="en-US" sz="1600">
                  <a:solidFill>
                    <a:schemeClr val="dk2"/>
                  </a:solidFill>
                  <a:latin typeface="Roboto"/>
                  <a:ea typeface="Roboto"/>
                  <a:cs typeface="Roboto"/>
                  <a:sym typeface="Roboto"/>
                </a:rPr>
                <a:t>Five R’s</a:t>
              </a:r>
              <a:endParaRPr sz="1600">
                <a:solidFill>
                  <a:schemeClr val="dk2"/>
                </a:solidFill>
                <a:latin typeface="Roboto"/>
                <a:ea typeface="Roboto"/>
                <a:cs typeface="Roboto"/>
                <a:sym typeface="Roboto"/>
              </a:endParaRPr>
            </a:p>
          </p:txBody>
        </p:sp>
      </p:grpSp>
      <p:grpSp>
        <p:nvGrpSpPr>
          <p:cNvPr id="111" name="Google Shape;111;g27f42d02396_0_7"/>
          <p:cNvGrpSpPr/>
          <p:nvPr/>
        </p:nvGrpSpPr>
        <p:grpSpPr>
          <a:xfrm>
            <a:off x="3700013" y="2337800"/>
            <a:ext cx="2278756" cy="3157326"/>
            <a:chOff x="2775079" y="1753394"/>
            <a:chExt cx="1709109" cy="2368054"/>
          </a:xfrm>
        </p:grpSpPr>
        <p:sp>
          <p:nvSpPr>
            <p:cNvPr id="112" name="Google Shape;112;g27f42d02396_0_7"/>
            <p:cNvSpPr/>
            <p:nvPr/>
          </p:nvSpPr>
          <p:spPr>
            <a:xfrm>
              <a:off x="3070971" y="1753394"/>
              <a:ext cx="1170600" cy="1051500"/>
            </a:xfrm>
            <a:prstGeom prst="ellipse">
              <a:avLst/>
            </a:prstGeom>
            <a:noFill/>
            <a:ln w="1143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113" name="Google Shape;113;g27f42d02396_0_7"/>
            <p:cNvSpPr txBox="1"/>
            <p:nvPr/>
          </p:nvSpPr>
          <p:spPr>
            <a:xfrm>
              <a:off x="2775079" y="2702176"/>
              <a:ext cx="1709100" cy="5313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0"/>
                </a:spcBef>
                <a:spcAft>
                  <a:spcPts val="0"/>
                </a:spcAft>
                <a:buNone/>
              </a:pPr>
              <a:r>
                <a:rPr lang="en-US" sz="2000" b="1">
                  <a:solidFill>
                    <a:schemeClr val="dk2"/>
                  </a:solidFill>
                  <a:latin typeface="Roboto"/>
                  <a:ea typeface="Roboto"/>
                  <a:cs typeface="Roboto"/>
                  <a:sym typeface="Roboto"/>
                </a:rPr>
                <a:t>KESA 1.0 ends</a:t>
              </a:r>
              <a:endParaRPr sz="2000" b="1">
                <a:solidFill>
                  <a:schemeClr val="dk2"/>
                </a:solidFill>
                <a:latin typeface="Roboto"/>
                <a:ea typeface="Roboto"/>
                <a:cs typeface="Roboto"/>
                <a:sym typeface="Roboto"/>
              </a:endParaRPr>
            </a:p>
          </p:txBody>
        </p:sp>
        <p:sp>
          <p:nvSpPr>
            <p:cNvPr id="114" name="Google Shape;114;g27f42d02396_0_7"/>
            <p:cNvSpPr txBox="1"/>
            <p:nvPr/>
          </p:nvSpPr>
          <p:spPr>
            <a:xfrm>
              <a:off x="2775088" y="3427248"/>
              <a:ext cx="1709100" cy="6942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2100"/>
                </a:spcAft>
                <a:buNone/>
              </a:pPr>
              <a:r>
                <a:rPr lang="en-US" sz="1600">
                  <a:solidFill>
                    <a:schemeClr val="dk2"/>
                  </a:solidFill>
                  <a:latin typeface="Roboto"/>
                  <a:ea typeface="Roboto"/>
                  <a:cs typeface="Roboto"/>
                  <a:sym typeface="Roboto"/>
                </a:rPr>
                <a:t>Process, Results, Compliance</a:t>
              </a:r>
              <a:endParaRPr sz="1600">
                <a:solidFill>
                  <a:schemeClr val="dk2"/>
                </a:solidFill>
                <a:latin typeface="Roboto"/>
                <a:ea typeface="Roboto"/>
                <a:cs typeface="Roboto"/>
                <a:sym typeface="Roboto"/>
              </a:endParaRPr>
            </a:p>
          </p:txBody>
        </p:sp>
        <p:sp>
          <p:nvSpPr>
            <p:cNvPr id="115" name="Google Shape;115;g27f42d02396_0_7"/>
            <p:cNvSpPr txBox="1"/>
            <p:nvPr/>
          </p:nvSpPr>
          <p:spPr>
            <a:xfrm>
              <a:off x="3107008" y="2055609"/>
              <a:ext cx="1133700" cy="3210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2100"/>
                </a:spcAft>
                <a:buNone/>
              </a:pPr>
              <a:r>
                <a:rPr lang="en-US" sz="1800" b="1" dirty="0">
                  <a:solidFill>
                    <a:schemeClr val="dk2"/>
                  </a:solidFill>
                  <a:latin typeface="Roboto"/>
                  <a:ea typeface="Roboto"/>
                  <a:cs typeface="Roboto"/>
                  <a:sym typeface="Roboto"/>
                </a:rPr>
                <a:t>2022-2023</a:t>
              </a:r>
              <a:endParaRPr sz="1800" b="1" dirty="0">
                <a:solidFill>
                  <a:schemeClr val="dk2"/>
                </a:solidFill>
                <a:latin typeface="Roboto"/>
                <a:ea typeface="Roboto"/>
                <a:cs typeface="Roboto"/>
                <a:sym typeface="Roboto"/>
              </a:endParaRPr>
            </a:p>
          </p:txBody>
        </p:sp>
      </p:grpSp>
      <p:grpSp>
        <p:nvGrpSpPr>
          <p:cNvPr id="116" name="Google Shape;116;g27f42d02396_0_7"/>
          <p:cNvGrpSpPr/>
          <p:nvPr/>
        </p:nvGrpSpPr>
        <p:grpSpPr>
          <a:xfrm>
            <a:off x="6576799" y="2337800"/>
            <a:ext cx="2349777" cy="3839229"/>
            <a:chOff x="4932723" y="1753394"/>
            <a:chExt cx="1762377" cy="2879493"/>
          </a:xfrm>
        </p:grpSpPr>
        <p:sp>
          <p:nvSpPr>
            <p:cNvPr id="117" name="Google Shape;117;g27f42d02396_0_7"/>
            <p:cNvSpPr/>
            <p:nvPr/>
          </p:nvSpPr>
          <p:spPr>
            <a:xfrm>
              <a:off x="5226131" y="1753394"/>
              <a:ext cx="1122300" cy="1044600"/>
            </a:xfrm>
            <a:prstGeom prst="ellipse">
              <a:avLst/>
            </a:prstGeom>
            <a:noFill/>
            <a:ln w="114300"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118" name="Google Shape;118;g27f42d02396_0_7"/>
            <p:cNvSpPr txBox="1"/>
            <p:nvPr/>
          </p:nvSpPr>
          <p:spPr>
            <a:xfrm>
              <a:off x="4986000" y="2798085"/>
              <a:ext cx="1709100" cy="4464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0"/>
                </a:spcBef>
                <a:spcAft>
                  <a:spcPts val="0"/>
                </a:spcAft>
                <a:buNone/>
              </a:pPr>
              <a:r>
                <a:rPr lang="en-US" sz="2000" b="1">
                  <a:solidFill>
                    <a:schemeClr val="dk2"/>
                  </a:solidFill>
                  <a:latin typeface="Roboto"/>
                  <a:ea typeface="Roboto"/>
                  <a:cs typeface="Roboto"/>
                  <a:sym typeface="Roboto"/>
                </a:rPr>
                <a:t>Learning Year</a:t>
              </a:r>
              <a:endParaRPr sz="2000" b="1">
                <a:solidFill>
                  <a:schemeClr val="dk2"/>
                </a:solidFill>
                <a:latin typeface="Roboto"/>
                <a:ea typeface="Roboto"/>
                <a:cs typeface="Roboto"/>
                <a:sym typeface="Roboto"/>
              </a:endParaRPr>
            </a:p>
          </p:txBody>
        </p:sp>
        <p:sp>
          <p:nvSpPr>
            <p:cNvPr id="119" name="Google Shape;119;g27f42d02396_0_7"/>
            <p:cNvSpPr txBox="1"/>
            <p:nvPr/>
          </p:nvSpPr>
          <p:spPr>
            <a:xfrm>
              <a:off x="4932723" y="3244487"/>
              <a:ext cx="1709100" cy="13884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0"/>
                </a:spcAft>
                <a:buNone/>
              </a:pPr>
              <a:r>
                <a:rPr lang="en-US" sz="1600" dirty="0">
                  <a:solidFill>
                    <a:schemeClr val="dk2"/>
                  </a:solidFill>
                  <a:latin typeface="Roboto"/>
                  <a:ea typeface="Roboto"/>
                  <a:cs typeface="Roboto"/>
                  <a:sym typeface="Roboto"/>
                </a:rPr>
                <a:t>Document school system improvement locally, Additional Accreditation checkpoints</a:t>
              </a:r>
              <a:endParaRPr sz="1600" dirty="0">
                <a:solidFill>
                  <a:schemeClr val="dk2"/>
                </a:solidFill>
                <a:latin typeface="Roboto"/>
                <a:ea typeface="Roboto"/>
                <a:cs typeface="Roboto"/>
                <a:sym typeface="Roboto"/>
              </a:endParaRPr>
            </a:p>
            <a:p>
              <a:pPr marL="0" lvl="0" indent="0" algn="ctr" rtl="0">
                <a:lnSpc>
                  <a:spcPct val="115000"/>
                </a:lnSpc>
                <a:spcBef>
                  <a:spcPts val="2100"/>
                </a:spcBef>
                <a:spcAft>
                  <a:spcPts val="2100"/>
                </a:spcAft>
                <a:buNone/>
              </a:pPr>
              <a:endParaRPr sz="1100" dirty="0">
                <a:solidFill>
                  <a:srgbClr val="858585"/>
                </a:solidFill>
                <a:latin typeface="Roboto"/>
                <a:ea typeface="Roboto"/>
                <a:cs typeface="Roboto"/>
                <a:sym typeface="Roboto"/>
              </a:endParaRPr>
            </a:p>
          </p:txBody>
        </p:sp>
        <p:sp>
          <p:nvSpPr>
            <p:cNvPr id="120" name="Google Shape;120;g27f42d02396_0_7"/>
            <p:cNvSpPr txBox="1"/>
            <p:nvPr/>
          </p:nvSpPr>
          <p:spPr>
            <a:xfrm>
              <a:off x="5191161" y="2063841"/>
              <a:ext cx="1193100" cy="3210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2100"/>
                </a:spcAft>
                <a:buNone/>
              </a:pPr>
              <a:r>
                <a:rPr lang="en-US" sz="1800" b="1" dirty="0">
                  <a:solidFill>
                    <a:schemeClr val="dk2"/>
                  </a:solidFill>
                  <a:latin typeface="Roboto"/>
                  <a:ea typeface="Roboto"/>
                  <a:cs typeface="Roboto"/>
                  <a:sym typeface="Roboto"/>
                </a:rPr>
                <a:t>2023-2024</a:t>
              </a:r>
              <a:endParaRPr sz="1800" b="1" dirty="0">
                <a:solidFill>
                  <a:schemeClr val="dk2"/>
                </a:solidFill>
                <a:latin typeface="Roboto"/>
                <a:ea typeface="Roboto"/>
                <a:cs typeface="Roboto"/>
                <a:sym typeface="Roboto"/>
              </a:endParaRPr>
            </a:p>
          </p:txBody>
        </p:sp>
      </p:grpSp>
      <p:grpSp>
        <p:nvGrpSpPr>
          <p:cNvPr id="121" name="Google Shape;121;g27f42d02396_0_7"/>
          <p:cNvGrpSpPr/>
          <p:nvPr/>
        </p:nvGrpSpPr>
        <p:grpSpPr>
          <a:xfrm>
            <a:off x="9356402" y="2337800"/>
            <a:ext cx="2278746" cy="3081116"/>
            <a:chOff x="7017477" y="1753394"/>
            <a:chExt cx="1709102" cy="2310895"/>
          </a:xfrm>
        </p:grpSpPr>
        <p:sp>
          <p:nvSpPr>
            <p:cNvPr id="122" name="Google Shape;122;g27f42d02396_0_7"/>
            <p:cNvSpPr/>
            <p:nvPr/>
          </p:nvSpPr>
          <p:spPr>
            <a:xfrm>
              <a:off x="7306233" y="1753394"/>
              <a:ext cx="1131600" cy="1039500"/>
            </a:xfrm>
            <a:prstGeom prst="ellipse">
              <a:avLst/>
            </a:prstGeom>
            <a:noFill/>
            <a:ln w="11430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123" name="Google Shape;123;g27f42d02396_0_7"/>
            <p:cNvSpPr txBox="1"/>
            <p:nvPr/>
          </p:nvSpPr>
          <p:spPr>
            <a:xfrm>
              <a:off x="7017479" y="2792900"/>
              <a:ext cx="1709100" cy="4464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0"/>
                </a:spcBef>
                <a:spcAft>
                  <a:spcPts val="0"/>
                </a:spcAft>
                <a:buNone/>
              </a:pPr>
              <a:r>
                <a:rPr lang="en-US" sz="2000" b="1">
                  <a:solidFill>
                    <a:schemeClr val="dk2"/>
                  </a:solidFill>
                  <a:latin typeface="Roboto"/>
                  <a:ea typeface="Roboto"/>
                  <a:cs typeface="Roboto"/>
                  <a:sym typeface="Roboto"/>
                </a:rPr>
                <a:t>KESA 2.0</a:t>
              </a:r>
              <a:endParaRPr sz="2000" b="1">
                <a:solidFill>
                  <a:schemeClr val="dk2"/>
                </a:solidFill>
                <a:latin typeface="Roboto"/>
                <a:ea typeface="Roboto"/>
                <a:cs typeface="Roboto"/>
                <a:sym typeface="Roboto"/>
              </a:endParaRPr>
            </a:p>
          </p:txBody>
        </p:sp>
        <p:sp>
          <p:nvSpPr>
            <p:cNvPr id="124" name="Google Shape;124;g27f42d02396_0_7"/>
            <p:cNvSpPr txBox="1"/>
            <p:nvPr/>
          </p:nvSpPr>
          <p:spPr>
            <a:xfrm>
              <a:off x="7017477" y="3326889"/>
              <a:ext cx="1709100" cy="7374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2100"/>
                </a:spcAft>
                <a:buNone/>
              </a:pPr>
              <a:r>
                <a:rPr lang="en-US" sz="1600">
                  <a:solidFill>
                    <a:schemeClr val="dk2"/>
                  </a:solidFill>
                  <a:latin typeface="Roboto"/>
                  <a:ea typeface="Roboto"/>
                  <a:cs typeface="Roboto"/>
                  <a:sym typeface="Roboto"/>
                </a:rPr>
                <a:t>TBD</a:t>
              </a:r>
              <a:endParaRPr sz="1600">
                <a:solidFill>
                  <a:schemeClr val="dk2"/>
                </a:solidFill>
                <a:latin typeface="Roboto"/>
                <a:ea typeface="Roboto"/>
                <a:cs typeface="Roboto"/>
                <a:sym typeface="Roboto"/>
              </a:endParaRPr>
            </a:p>
          </p:txBody>
        </p:sp>
        <p:sp>
          <p:nvSpPr>
            <p:cNvPr id="125" name="Google Shape;125;g27f42d02396_0_7"/>
            <p:cNvSpPr txBox="1"/>
            <p:nvPr/>
          </p:nvSpPr>
          <p:spPr>
            <a:xfrm>
              <a:off x="7306233" y="2063841"/>
              <a:ext cx="1074600" cy="3210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2100"/>
                </a:spcAft>
                <a:buNone/>
              </a:pPr>
              <a:r>
                <a:rPr lang="en-US" sz="1800" b="1" dirty="0">
                  <a:solidFill>
                    <a:schemeClr val="dk2"/>
                  </a:solidFill>
                  <a:latin typeface="Roboto"/>
                  <a:ea typeface="Roboto"/>
                  <a:cs typeface="Roboto"/>
                  <a:sym typeface="Roboto"/>
                </a:rPr>
                <a:t>2024-2025</a:t>
              </a:r>
              <a:endParaRPr sz="1800" b="1" dirty="0">
                <a:solidFill>
                  <a:schemeClr val="dk2"/>
                </a:solidFill>
                <a:latin typeface="Roboto"/>
                <a:ea typeface="Roboto"/>
                <a:cs typeface="Roboto"/>
                <a:sym typeface="Roboto"/>
              </a:endParaRPr>
            </a:p>
          </p:txBody>
        </p:sp>
      </p:grpSp>
      <p:sp>
        <p:nvSpPr>
          <p:cNvPr id="126" name="Google Shape;126;g27f42d02396_0_7"/>
          <p:cNvSpPr/>
          <p:nvPr/>
        </p:nvSpPr>
        <p:spPr>
          <a:xfrm>
            <a:off x="5782900" y="2997476"/>
            <a:ext cx="1094100" cy="49200"/>
          </a:xfrm>
          <a:prstGeom prst="roundRect">
            <a:avLst>
              <a:gd name="adj" fmla="val 50000"/>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7" name="Google Shape;127;g27f42d02396_0_7"/>
          <p:cNvSpPr/>
          <p:nvPr/>
        </p:nvSpPr>
        <p:spPr>
          <a:xfrm>
            <a:off x="8558875" y="2997475"/>
            <a:ext cx="1094100" cy="49200"/>
          </a:xfrm>
          <a:prstGeom prst="roundRect">
            <a:avLst>
              <a:gd name="adj" fmla="val 50000"/>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8" name="Google Shape;128;g27f42d02396_0_7"/>
          <p:cNvSpPr txBox="1"/>
          <p:nvPr/>
        </p:nvSpPr>
        <p:spPr>
          <a:xfrm>
            <a:off x="2600617" y="1718405"/>
            <a:ext cx="1653600" cy="111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dirty="0">
                <a:latin typeface="Open Sans Light"/>
                <a:ea typeface="Open Sans Light"/>
                <a:cs typeface="Open Sans Light"/>
                <a:sym typeface="Open Sans Light"/>
              </a:rPr>
              <a:t>Accreditation legitimized, Narrative-based report</a:t>
            </a:r>
            <a:endParaRPr sz="1600" dirty="0">
              <a:latin typeface="Open Sans Light"/>
              <a:ea typeface="Open Sans Light"/>
              <a:cs typeface="Open Sans Light"/>
              <a:sym typeface="Open Sans Light"/>
            </a:endParaRPr>
          </a:p>
        </p:txBody>
      </p:sp>
      <p:sp>
        <p:nvSpPr>
          <p:cNvPr id="129" name="Google Shape;129;g27f42d02396_0_7"/>
          <p:cNvSpPr txBox="1"/>
          <p:nvPr/>
        </p:nvSpPr>
        <p:spPr>
          <a:xfrm>
            <a:off x="5575638" y="1742825"/>
            <a:ext cx="1508700" cy="111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dirty="0">
                <a:latin typeface="Open Sans Light"/>
                <a:ea typeface="Open Sans Light"/>
                <a:cs typeface="Open Sans Light"/>
                <a:sym typeface="Open Sans Light"/>
              </a:rPr>
              <a:t>Evaluation of KESA’s Impact</a:t>
            </a:r>
            <a:endParaRPr sz="1600" dirty="0">
              <a:latin typeface="Open Sans Light"/>
              <a:ea typeface="Open Sans Light"/>
              <a:cs typeface="Open Sans Light"/>
              <a:sym typeface="Open Sans Light"/>
            </a:endParaRPr>
          </a:p>
        </p:txBody>
      </p:sp>
      <p:sp>
        <p:nvSpPr>
          <p:cNvPr id="130" name="Google Shape;130;g27f42d02396_0_7"/>
          <p:cNvSpPr txBox="1"/>
          <p:nvPr/>
        </p:nvSpPr>
        <p:spPr>
          <a:xfrm>
            <a:off x="8351600" y="1742825"/>
            <a:ext cx="1508700" cy="111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dirty="0">
                <a:latin typeface="Open Sans Light"/>
                <a:ea typeface="Open Sans Light"/>
                <a:cs typeface="Open Sans Light"/>
                <a:sym typeface="Open Sans Light"/>
              </a:rPr>
              <a:t>Feedback and Build of KESA 2.0 </a:t>
            </a:r>
            <a:endParaRPr sz="1600" b="1" dirty="0">
              <a:latin typeface="Open Sans Light"/>
              <a:ea typeface="Open Sans Light"/>
              <a:cs typeface="Open Sans Light"/>
              <a:sym typeface="Open Sans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6" grpId="0" animBg="1"/>
      <p:bldP spid="127" grpId="0" animBg="1"/>
      <p:bldP spid="128" grpId="0"/>
      <p:bldP spid="129" grpId="0"/>
      <p:bldP spid="130"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239a40ecfc0_0_795"/>
          <p:cNvSpPr txBox="1">
            <a:spLocks noGrp="1"/>
          </p:cNvSpPr>
          <p:nvPr>
            <p:ph type="title"/>
          </p:nvPr>
        </p:nvSpPr>
        <p:spPr>
          <a:xfrm>
            <a:off x="838200" y="190313"/>
            <a:ext cx="10515600" cy="1325600"/>
          </a:xfrm>
          <a:prstGeom prst="rect">
            <a:avLst/>
          </a:prstGeom>
        </p:spPr>
        <p:txBody>
          <a:bodyPr spcFirstLastPara="1" vert="horz" wrap="square" lIns="91433" tIns="45700" rIns="91433" bIns="45700" rtlCol="0" anchor="ctr" anchorCtr="0">
            <a:noAutofit/>
          </a:bodyPr>
          <a:lstStyle/>
          <a:p>
            <a:r>
              <a:rPr lang="en" dirty="0"/>
              <a:t>Current State – “Learning Year”</a:t>
            </a:r>
            <a:endParaRPr dirty="0"/>
          </a:p>
        </p:txBody>
      </p:sp>
      <p:sp>
        <p:nvSpPr>
          <p:cNvPr id="229" name="Google Shape;229;g239a40ecfc0_0_795"/>
          <p:cNvSpPr txBox="1">
            <a:spLocks noGrp="1"/>
          </p:cNvSpPr>
          <p:nvPr>
            <p:ph type="body" idx="1"/>
          </p:nvPr>
        </p:nvSpPr>
        <p:spPr>
          <a:xfrm>
            <a:off x="838200" y="1384445"/>
            <a:ext cx="10515600" cy="4351200"/>
          </a:xfrm>
          <a:prstGeom prst="rect">
            <a:avLst/>
          </a:prstGeom>
        </p:spPr>
        <p:txBody>
          <a:bodyPr spcFirstLastPara="1" vert="horz" wrap="square" lIns="91433" tIns="45700" rIns="91433" bIns="45700" rtlCol="0" anchor="t" anchorCtr="0">
            <a:noAutofit/>
          </a:bodyPr>
          <a:lstStyle/>
          <a:p>
            <a:r>
              <a:rPr lang="en" dirty="0"/>
              <a:t>A transitional year between the first cycle of KESA and the next version</a:t>
            </a:r>
          </a:p>
          <a:p>
            <a:pPr marL="186262" indent="0">
              <a:buNone/>
            </a:pPr>
            <a:endParaRPr dirty="0"/>
          </a:p>
          <a:p>
            <a:r>
              <a:rPr lang="en-US" dirty="0"/>
              <a:t>A</a:t>
            </a:r>
            <a:r>
              <a:rPr lang="en" dirty="0"/>
              <a:t>llows Systems time and space to learn about and adapt to the changes to both the focus and the process of accreditation</a:t>
            </a:r>
          </a:p>
          <a:p>
            <a:endParaRPr dirty="0"/>
          </a:p>
          <a:p>
            <a:r>
              <a:rPr lang="en" dirty="0"/>
              <a:t>Allows KSDE time and space to collaborate with systems to learn how to most effectively support their improvement efforts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A2224-9BDE-F13A-A628-C1AB05D9F3E0}"/>
              </a:ext>
            </a:extLst>
          </p:cNvPr>
          <p:cNvSpPr>
            <a:spLocks noGrp="1"/>
          </p:cNvSpPr>
          <p:nvPr>
            <p:ph type="title"/>
          </p:nvPr>
        </p:nvSpPr>
        <p:spPr/>
        <p:txBody>
          <a:bodyPr/>
          <a:lstStyle/>
          <a:p>
            <a:r>
              <a:rPr lang="en-US" dirty="0"/>
              <a:t>Future State – KESA 2.0</a:t>
            </a:r>
          </a:p>
        </p:txBody>
      </p:sp>
      <p:sp>
        <p:nvSpPr>
          <p:cNvPr id="3" name="Text Placeholder 2">
            <a:extLst>
              <a:ext uri="{FF2B5EF4-FFF2-40B4-BE49-F238E27FC236}">
                <a16:creationId xmlns:a16="http://schemas.microsoft.com/office/drawing/2014/main" id="{36DAB4E1-B64F-2887-324D-1B714D54C9A8}"/>
              </a:ext>
            </a:extLst>
          </p:cNvPr>
          <p:cNvSpPr>
            <a:spLocks noGrp="1"/>
          </p:cNvSpPr>
          <p:nvPr>
            <p:ph type="body" idx="1"/>
          </p:nvPr>
        </p:nvSpPr>
        <p:spPr/>
        <p:txBody>
          <a:bodyPr/>
          <a:lstStyle/>
          <a:p>
            <a:r>
              <a:rPr lang="en-US" dirty="0"/>
              <a:t>Focus on Fundamentals - Structures – Lead Indicators</a:t>
            </a:r>
          </a:p>
          <a:p>
            <a:endParaRPr lang="en-US" dirty="0"/>
          </a:p>
          <a:p>
            <a:r>
              <a:rPr lang="en-US" dirty="0"/>
              <a:t>Increasing access to support and accountability on a yearly basis</a:t>
            </a:r>
          </a:p>
          <a:p>
            <a:pPr lvl="1"/>
            <a:r>
              <a:rPr lang="en-US" dirty="0"/>
              <a:t>KSDE</a:t>
            </a:r>
          </a:p>
          <a:p>
            <a:pPr lvl="1"/>
            <a:r>
              <a:rPr lang="en-US" dirty="0"/>
              <a:t>Peers</a:t>
            </a:r>
          </a:p>
          <a:p>
            <a:pPr lvl="1"/>
            <a:r>
              <a:rPr lang="en-US" dirty="0"/>
              <a:t>Experts</a:t>
            </a:r>
          </a:p>
          <a:p>
            <a:pPr marL="795847" lvl="1" indent="0">
              <a:buNone/>
            </a:pPr>
            <a:endParaRPr lang="en-US" dirty="0"/>
          </a:p>
          <a:p>
            <a:r>
              <a:rPr lang="en-US" dirty="0"/>
              <a:t>Clear, Consistent, Reduced Redundancy</a:t>
            </a:r>
          </a:p>
          <a:p>
            <a:endParaRPr lang="en-US" dirty="0"/>
          </a:p>
          <a:p>
            <a:endParaRPr lang="en-US" dirty="0"/>
          </a:p>
        </p:txBody>
      </p:sp>
    </p:spTree>
    <p:extLst>
      <p:ext uri="{BB962C8B-B14F-4D97-AF65-F5344CB8AC3E}">
        <p14:creationId xmlns:p14="http://schemas.microsoft.com/office/powerpoint/2010/main" val="111254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8C5DEF8-6C61-5964-CD94-F857BFB563AB}"/>
              </a:ext>
            </a:extLst>
          </p:cNvPr>
          <p:cNvSpPr>
            <a:spLocks noGrp="1"/>
          </p:cNvSpPr>
          <p:nvPr>
            <p:ph idx="1"/>
          </p:nvPr>
        </p:nvSpPr>
        <p:spPr/>
        <p:txBody>
          <a:bodyPr/>
          <a:lstStyle/>
          <a:p>
            <a:pPr marL="0" indent="0">
              <a:buNone/>
            </a:pPr>
            <a:r>
              <a:rPr lang="en-US" dirty="0"/>
              <a:t>Salina</a:t>
            </a:r>
          </a:p>
        </p:txBody>
      </p:sp>
      <p:sp>
        <p:nvSpPr>
          <p:cNvPr id="2" name="Title 1">
            <a:extLst>
              <a:ext uri="{FF2B5EF4-FFF2-40B4-BE49-F238E27FC236}">
                <a16:creationId xmlns:a16="http://schemas.microsoft.com/office/drawing/2014/main" id="{438F8BC4-F7D8-00EF-CADB-35EB7553322C}"/>
              </a:ext>
            </a:extLst>
          </p:cNvPr>
          <p:cNvSpPr>
            <a:spLocks noGrp="1"/>
          </p:cNvSpPr>
          <p:nvPr>
            <p:ph type="title"/>
          </p:nvPr>
        </p:nvSpPr>
        <p:spPr/>
        <p:txBody>
          <a:bodyPr/>
          <a:lstStyle/>
          <a:p>
            <a:r>
              <a:rPr lang="en-US" dirty="0"/>
              <a:t>Next Meeting, January 19, 2024</a:t>
            </a:r>
          </a:p>
        </p:txBody>
      </p:sp>
    </p:spTree>
    <p:extLst>
      <p:ext uri="{BB962C8B-B14F-4D97-AF65-F5344CB8AC3E}">
        <p14:creationId xmlns:p14="http://schemas.microsoft.com/office/powerpoint/2010/main" val="14576968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27af5077319_0_5"/>
          <p:cNvSpPr txBox="1">
            <a:spLocks noGrp="1"/>
          </p:cNvSpPr>
          <p:nvPr>
            <p:ph type="title"/>
          </p:nvPr>
        </p:nvSpPr>
        <p:spPr>
          <a:xfrm>
            <a:off x="184500" y="137167"/>
            <a:ext cx="4466800" cy="1149200"/>
          </a:xfrm>
          <a:prstGeom prst="rect">
            <a:avLst/>
          </a:prstGeom>
        </p:spPr>
        <p:txBody>
          <a:bodyPr spcFirstLastPara="1" vert="horz" wrap="square" lIns="91433" tIns="45700" rIns="91433" bIns="45700" rtlCol="0" anchor="b" anchorCtr="0">
            <a:noAutofit/>
          </a:bodyPr>
          <a:lstStyle/>
          <a:p>
            <a:r>
              <a:rPr lang="en" sz="4400"/>
              <a:t>Filling the gaps</a:t>
            </a:r>
            <a:endParaRPr sz="4400"/>
          </a:p>
        </p:txBody>
      </p:sp>
      <p:sp>
        <p:nvSpPr>
          <p:cNvPr id="137" name="Google Shape;137;g27af5077319_0_5"/>
          <p:cNvSpPr txBox="1">
            <a:spLocks noGrp="1"/>
          </p:cNvSpPr>
          <p:nvPr>
            <p:ph type="body" idx="1"/>
          </p:nvPr>
        </p:nvSpPr>
        <p:spPr>
          <a:xfrm>
            <a:off x="-12" y="1889768"/>
            <a:ext cx="3932400" cy="3811600"/>
          </a:xfrm>
          <a:prstGeom prst="rect">
            <a:avLst/>
          </a:prstGeom>
        </p:spPr>
        <p:txBody>
          <a:bodyPr spcFirstLastPara="1" vert="horz" wrap="square" lIns="91433" tIns="45700" rIns="91433" bIns="45700" rtlCol="0" anchor="t" anchorCtr="0">
            <a:normAutofit/>
          </a:bodyPr>
          <a:lstStyle/>
          <a:p>
            <a:pPr marL="0" indent="0"/>
            <a:endParaRPr dirty="0"/>
          </a:p>
          <a:p>
            <a:pPr indent="-451158">
              <a:buSzPct val="100000"/>
              <a:buChar char="●"/>
            </a:pPr>
            <a:r>
              <a:rPr lang="en" sz="2711" dirty="0"/>
              <a:t>Accreditation and School Improvement</a:t>
            </a:r>
            <a:endParaRPr sz="2711" dirty="0"/>
          </a:p>
          <a:p>
            <a:pPr marL="0" indent="0"/>
            <a:endParaRPr sz="2711" dirty="0"/>
          </a:p>
          <a:p>
            <a:pPr marL="0" indent="0"/>
            <a:endParaRPr sz="2711" dirty="0"/>
          </a:p>
          <a:p>
            <a:pPr indent="-451158">
              <a:buSzPct val="100000"/>
              <a:buChar char="●"/>
            </a:pPr>
            <a:r>
              <a:rPr lang="en" sz="2711" dirty="0"/>
              <a:t>Fundamentals and Lag Measures</a:t>
            </a:r>
            <a:endParaRPr sz="2711" dirty="0"/>
          </a:p>
          <a:p>
            <a:pPr marL="0" indent="0"/>
            <a:endParaRPr sz="2711" dirty="0"/>
          </a:p>
          <a:p>
            <a:pPr marL="0" indent="0"/>
            <a:endParaRPr dirty="0"/>
          </a:p>
          <a:p>
            <a:pPr marL="0" indent="0"/>
            <a:endParaRPr dirty="0"/>
          </a:p>
          <a:p>
            <a:pPr marL="0" indent="0"/>
            <a:endParaRPr dirty="0"/>
          </a:p>
          <a:p>
            <a:pPr marL="0" indent="0"/>
            <a:endParaRPr dirty="0"/>
          </a:p>
        </p:txBody>
      </p:sp>
      <p:sp>
        <p:nvSpPr>
          <p:cNvPr id="138" name="Google Shape;138;g27af5077319_0_5"/>
          <p:cNvSpPr>
            <a:spLocks noGrp="1"/>
          </p:cNvSpPr>
          <p:nvPr>
            <p:ph type="pic" idx="2"/>
          </p:nvPr>
        </p:nvSpPr>
        <p:spPr>
          <a:xfrm>
            <a:off x="5183188" y="457201"/>
            <a:ext cx="6172400" cy="5404000"/>
          </a:xfrm>
          <a:prstGeom prst="rect">
            <a:avLst/>
          </a:prstGeom>
        </p:spPr>
      </p:sp>
      <p:pic>
        <p:nvPicPr>
          <p:cNvPr id="139" name="Google Shape;139;g27af5077319_0_5"/>
          <p:cNvPicPr preferRelativeResize="0"/>
          <p:nvPr/>
        </p:nvPicPr>
        <p:blipFill>
          <a:blip r:embed="rId3">
            <a:alphaModFix/>
          </a:blip>
          <a:stretch>
            <a:fillRect/>
          </a:stretch>
        </p:blipFill>
        <p:spPr>
          <a:xfrm>
            <a:off x="4651300" y="457200"/>
            <a:ext cx="7282101" cy="5404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
                                            <p:txEl>
                                              <p:pRg st="1" end="1"/>
                                            </p:txEl>
                                          </p:spTgt>
                                        </p:tgtEl>
                                        <p:attrNameLst>
                                          <p:attrName>style.visibility</p:attrName>
                                        </p:attrNameLst>
                                      </p:cBhvr>
                                      <p:to>
                                        <p:strVal val="visible"/>
                                      </p:to>
                                    </p:set>
                                    <p:anim calcmode="lin" valueType="num">
                                      <p:cBhvr additive="base">
                                        <p:cTn id="7" dur="500" fill="hold"/>
                                        <p:tgtEl>
                                          <p:spTgt spid="13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7">
                                            <p:txEl>
                                              <p:pRg st="4" end="4"/>
                                            </p:txEl>
                                          </p:spTgt>
                                        </p:tgtEl>
                                        <p:attrNameLst>
                                          <p:attrName>style.visibility</p:attrName>
                                        </p:attrNameLst>
                                      </p:cBhvr>
                                      <p:to>
                                        <p:strVal val="visible"/>
                                      </p:to>
                                    </p:set>
                                    <p:anim calcmode="lin" valueType="num">
                                      <p:cBhvr additive="base">
                                        <p:cTn id="13"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48D4BEA-7695-A0F7-47D9-00EBE2121767}"/>
              </a:ext>
            </a:extLst>
          </p:cNvPr>
          <p:cNvSpPr>
            <a:spLocks noGrp="1"/>
          </p:cNvSpPr>
          <p:nvPr>
            <p:ph type="body" idx="4294967295"/>
          </p:nvPr>
        </p:nvSpPr>
        <p:spPr>
          <a:xfrm>
            <a:off x="1925637" y="2198688"/>
            <a:ext cx="8340725" cy="1500187"/>
          </a:xfrm>
        </p:spPr>
        <p:txBody>
          <a:bodyPr>
            <a:noAutofit/>
          </a:bodyPr>
          <a:lstStyle/>
          <a:p>
            <a:pPr marL="0" indent="0">
              <a:buNone/>
            </a:pPr>
            <a:r>
              <a:rPr lang="en-US" sz="4000" dirty="0"/>
              <a:t>What, if any, gaps do you perceive between the work of accreditation and the work of school improvement?  Please explain.</a:t>
            </a:r>
          </a:p>
        </p:txBody>
      </p:sp>
    </p:spTree>
    <p:extLst>
      <p:ext uri="{BB962C8B-B14F-4D97-AF65-F5344CB8AC3E}">
        <p14:creationId xmlns:p14="http://schemas.microsoft.com/office/powerpoint/2010/main" val="36492989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27af5077319_0_10"/>
          <p:cNvSpPr txBox="1">
            <a:spLocks noGrp="1"/>
          </p:cNvSpPr>
          <p:nvPr>
            <p:ph type="title" idx="4294967295"/>
          </p:nvPr>
        </p:nvSpPr>
        <p:spPr>
          <a:xfrm>
            <a:off x="838200" y="365125"/>
            <a:ext cx="10515600" cy="1325600"/>
          </a:xfrm>
          <a:prstGeom prst="rect">
            <a:avLst/>
          </a:prstGeom>
        </p:spPr>
        <p:txBody>
          <a:bodyPr spcFirstLastPara="1" vert="horz" wrap="square" lIns="91433" tIns="45700" rIns="91433" bIns="45700" rtlCol="0" anchor="ctr" anchorCtr="0">
            <a:normAutofit/>
          </a:bodyPr>
          <a:lstStyle/>
          <a:p>
            <a:pPr>
              <a:spcBef>
                <a:spcPts val="0"/>
              </a:spcBef>
            </a:pPr>
            <a:r>
              <a:rPr lang="en"/>
              <a:t>Improving Execution</a:t>
            </a:r>
            <a:endParaRPr/>
          </a:p>
        </p:txBody>
      </p:sp>
      <p:sp>
        <p:nvSpPr>
          <p:cNvPr id="145" name="Google Shape;145;g27af5077319_0_10"/>
          <p:cNvSpPr txBox="1">
            <a:spLocks noGrp="1"/>
          </p:cNvSpPr>
          <p:nvPr>
            <p:ph type="body" idx="1"/>
          </p:nvPr>
        </p:nvSpPr>
        <p:spPr>
          <a:xfrm>
            <a:off x="838201" y="1458913"/>
            <a:ext cx="10393200" cy="2817600"/>
          </a:xfrm>
          <a:prstGeom prst="rect">
            <a:avLst/>
          </a:prstGeom>
        </p:spPr>
        <p:txBody>
          <a:bodyPr spcFirstLastPara="1" vert="horz" wrap="square" lIns="1645900" tIns="914400" rIns="1645900" bIns="914400" rtlCol="0" anchor="t" anchorCtr="0">
            <a:normAutofit fontScale="25000" lnSpcReduction="20000"/>
          </a:bodyPr>
          <a:lstStyle/>
          <a:p>
            <a:pPr marL="0" indent="0"/>
            <a:endParaRPr/>
          </a:p>
          <a:p>
            <a:pPr marL="0" indent="0"/>
            <a:r>
              <a:rPr lang="en" sz="14897"/>
              <a:t>You do not rise to the level of your goals.  You fall to the level of your systems.</a:t>
            </a:r>
            <a:endParaRPr sz="14897"/>
          </a:p>
        </p:txBody>
      </p:sp>
      <p:sp>
        <p:nvSpPr>
          <p:cNvPr id="146" name="Google Shape;146;g27af5077319_0_10"/>
          <p:cNvSpPr txBox="1">
            <a:spLocks noGrp="1"/>
          </p:cNvSpPr>
          <p:nvPr>
            <p:ph type="body" idx="2"/>
          </p:nvPr>
        </p:nvSpPr>
        <p:spPr>
          <a:xfrm>
            <a:off x="833408" y="4544129"/>
            <a:ext cx="10402800" cy="850800"/>
          </a:xfrm>
          <a:prstGeom prst="rect">
            <a:avLst/>
          </a:prstGeom>
        </p:spPr>
        <p:txBody>
          <a:bodyPr spcFirstLastPara="1" vert="horz" wrap="square" lIns="91433" tIns="45700" rIns="91433" bIns="45700" rtlCol="0" anchor="b" anchorCtr="0">
            <a:normAutofit/>
          </a:bodyPr>
          <a:lstStyle/>
          <a:p>
            <a:pPr marL="0" indent="0"/>
            <a:r>
              <a:rPr lang="en" sz="2533"/>
              <a:t>James Clear</a:t>
            </a:r>
            <a:endParaRPr sz="2533"/>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48D4BEA-7695-A0F7-47D9-00EBE2121767}"/>
              </a:ext>
            </a:extLst>
          </p:cNvPr>
          <p:cNvSpPr>
            <a:spLocks noGrp="1"/>
          </p:cNvSpPr>
          <p:nvPr>
            <p:ph type="body" idx="4294967295"/>
          </p:nvPr>
        </p:nvSpPr>
        <p:spPr>
          <a:xfrm>
            <a:off x="1893347" y="2162288"/>
            <a:ext cx="8373016" cy="1536588"/>
          </a:xfrm>
        </p:spPr>
        <p:txBody>
          <a:bodyPr>
            <a:noAutofit/>
          </a:bodyPr>
          <a:lstStyle/>
          <a:p>
            <a:pPr marL="0" indent="0">
              <a:buNone/>
            </a:pPr>
            <a:r>
              <a:rPr lang="en-US" sz="4000" b="0" i="0" dirty="0">
                <a:effectLst/>
                <a:latin typeface="+mn-lt"/>
              </a:rPr>
              <a:t>What factors contribute to gaps in execution</a:t>
            </a:r>
            <a:r>
              <a:rPr lang="en-US" sz="4000" dirty="0">
                <a:latin typeface="+mn-lt"/>
              </a:rPr>
              <a:t> of</a:t>
            </a:r>
            <a:r>
              <a:rPr lang="en-US" sz="4000" b="0" i="0" dirty="0">
                <a:effectLst/>
                <a:latin typeface="+mn-lt"/>
              </a:rPr>
              <a:t> the goals outlined in your school system's improvement plan and the actual practices and outcomes observed within your classrooms?</a:t>
            </a:r>
            <a:endParaRPr lang="en-US" sz="4000" dirty="0">
              <a:latin typeface="+mn-lt"/>
            </a:endParaRPr>
          </a:p>
        </p:txBody>
      </p:sp>
    </p:spTree>
    <p:extLst>
      <p:ext uri="{BB962C8B-B14F-4D97-AF65-F5344CB8AC3E}">
        <p14:creationId xmlns:p14="http://schemas.microsoft.com/office/powerpoint/2010/main" val="534603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9CAFC4-B51B-C3DE-B828-884996CB4DAF}"/>
              </a:ext>
            </a:extLst>
          </p:cNvPr>
          <p:cNvSpPr>
            <a:spLocks noGrp="1"/>
          </p:cNvSpPr>
          <p:nvPr>
            <p:ph idx="1"/>
          </p:nvPr>
        </p:nvSpPr>
        <p:spPr/>
        <p:txBody>
          <a:bodyPr>
            <a:normAutofit fontScale="92500" lnSpcReduction="20000"/>
          </a:bodyPr>
          <a:lstStyle/>
          <a:p>
            <a:pPr marL="0" indent="0">
              <a:lnSpc>
                <a:spcPct val="120000"/>
              </a:lnSpc>
              <a:spcBef>
                <a:spcPts val="0"/>
              </a:spcBef>
              <a:buNone/>
            </a:pPr>
            <a:r>
              <a:rPr lang="en-US" dirty="0">
                <a:hlinkClick r:id="rId2"/>
              </a:rPr>
              <a:t>K.A.R. 91-31-32. Kansas education systems accreditation.</a:t>
            </a:r>
            <a:endParaRPr lang="en-US" dirty="0"/>
          </a:p>
          <a:p>
            <a:pPr marL="0" indent="0">
              <a:lnSpc>
                <a:spcPct val="120000"/>
              </a:lnSpc>
              <a:spcBef>
                <a:spcPts val="0"/>
              </a:spcBef>
              <a:buNone/>
            </a:pPr>
            <a:r>
              <a:rPr lang="en-US" b="1" dirty="0"/>
              <a:t>(</a:t>
            </a:r>
            <a:r>
              <a:rPr lang="en-US" b="1" i="1" dirty="0"/>
              <a:t>Excerpt – subsection g</a:t>
            </a:r>
            <a:r>
              <a:rPr lang="en-US" b="1" dirty="0"/>
              <a:t>) Each education system seeking accreditation shall meet the following requirements:</a:t>
            </a:r>
          </a:p>
          <a:p>
            <a:pPr marL="457200" lvl="1" indent="0">
              <a:lnSpc>
                <a:spcPct val="120000"/>
              </a:lnSpc>
              <a:spcBef>
                <a:spcPts val="0"/>
              </a:spcBef>
              <a:buNone/>
            </a:pPr>
            <a:r>
              <a:rPr lang="en-US" sz="1500" dirty="0"/>
              <a:t>(1) Participate in the Kansas assessment program as directed by the state board;</a:t>
            </a:r>
          </a:p>
          <a:p>
            <a:pPr marL="457200" lvl="1" indent="0">
              <a:lnSpc>
                <a:spcPct val="120000"/>
              </a:lnSpc>
              <a:spcBef>
                <a:spcPts val="0"/>
              </a:spcBef>
              <a:buNone/>
            </a:pPr>
            <a:r>
              <a:rPr lang="en-US" sz="2800" b="1" dirty="0"/>
              <a:t>(2) have in place a method of data collection approved by the state board for collecting kindergarten-entry data;</a:t>
            </a:r>
          </a:p>
          <a:p>
            <a:pPr marL="457200" lvl="1" indent="0">
              <a:lnSpc>
                <a:spcPct val="120000"/>
              </a:lnSpc>
              <a:spcBef>
                <a:spcPts val="0"/>
              </a:spcBef>
              <a:buNone/>
            </a:pPr>
            <a:r>
              <a:rPr lang="en-US" sz="1500" dirty="0"/>
              <a:t>(3) have in place a state board-approved individual plan of study program for each student. The program shall begin for all students by grade eight and continue through high school graduation;</a:t>
            </a:r>
          </a:p>
          <a:p>
            <a:pPr marL="457200" lvl="1" indent="0">
              <a:lnSpc>
                <a:spcPct val="120000"/>
              </a:lnSpc>
              <a:spcBef>
                <a:spcPts val="0"/>
              </a:spcBef>
              <a:buNone/>
            </a:pPr>
            <a:r>
              <a:rPr lang="en-US" sz="1500" dirty="0"/>
              <a:t>(4) have in place a method of assessing all students' social-emotional growth;</a:t>
            </a:r>
          </a:p>
          <a:p>
            <a:pPr marL="457200" lvl="1" indent="0">
              <a:lnSpc>
                <a:spcPct val="120000"/>
              </a:lnSpc>
              <a:spcBef>
                <a:spcPts val="0"/>
              </a:spcBef>
              <a:buNone/>
            </a:pPr>
            <a:r>
              <a:rPr lang="en-US" sz="1500" dirty="0"/>
              <a:t>(5) provide evidence that the foundational structures for each accreditation cycle are in place;</a:t>
            </a:r>
          </a:p>
          <a:p>
            <a:pPr marL="457200" lvl="1" indent="0">
              <a:lnSpc>
                <a:spcPct val="120000"/>
              </a:lnSpc>
              <a:spcBef>
                <a:spcPts val="0"/>
              </a:spcBef>
              <a:buNone/>
            </a:pPr>
            <a:r>
              <a:rPr lang="en-US" sz="1500" dirty="0"/>
              <a:t>(6) offer curricula that allow students to meet the requirements of the state scholarship program;</a:t>
            </a:r>
          </a:p>
          <a:p>
            <a:pPr marL="457200" lvl="1" indent="0">
              <a:lnSpc>
                <a:spcPct val="120000"/>
              </a:lnSpc>
              <a:spcBef>
                <a:spcPts val="0"/>
              </a:spcBef>
              <a:buNone/>
            </a:pPr>
            <a:r>
              <a:rPr lang="en-US" sz="1500" dirty="0"/>
              <a:t>(7) offer subjects and areas of instruction approved by the state board that provide each student with the opportunity to achieve at least the capacities listed in K.S.A. 72-3218, and amendments thereto; and</a:t>
            </a:r>
          </a:p>
          <a:p>
            <a:pPr marL="457200" lvl="1" indent="0">
              <a:lnSpc>
                <a:spcPct val="120000"/>
              </a:lnSpc>
              <a:spcBef>
                <a:spcPts val="0"/>
              </a:spcBef>
              <a:buNone/>
            </a:pPr>
            <a:r>
              <a:rPr lang="en-US" sz="1500" dirty="0"/>
              <a:t>(8) document the existence, membership, training, and meetings of school site councils, education system site councils, and education system leadership teams.</a:t>
            </a:r>
          </a:p>
        </p:txBody>
      </p:sp>
      <p:sp>
        <p:nvSpPr>
          <p:cNvPr id="3" name="Title 2">
            <a:extLst>
              <a:ext uri="{FF2B5EF4-FFF2-40B4-BE49-F238E27FC236}">
                <a16:creationId xmlns:a16="http://schemas.microsoft.com/office/drawing/2014/main" id="{CB9A5FA2-BFA0-BEA5-059E-74E718028B9E}"/>
              </a:ext>
            </a:extLst>
          </p:cNvPr>
          <p:cNvSpPr>
            <a:spLocks noGrp="1"/>
          </p:cNvSpPr>
          <p:nvPr>
            <p:ph type="title"/>
          </p:nvPr>
        </p:nvSpPr>
        <p:spPr/>
        <p:txBody>
          <a:bodyPr/>
          <a:lstStyle/>
          <a:p>
            <a:r>
              <a:rPr lang="en-US" dirty="0"/>
              <a:t>What is required?</a:t>
            </a:r>
          </a:p>
        </p:txBody>
      </p:sp>
    </p:spTree>
    <p:extLst>
      <p:ext uri="{BB962C8B-B14F-4D97-AF65-F5344CB8AC3E}">
        <p14:creationId xmlns:p14="http://schemas.microsoft.com/office/powerpoint/2010/main" val="345189849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2421e2cf87e_0_3"/>
          <p:cNvSpPr txBox="1">
            <a:spLocks noGrp="1"/>
          </p:cNvSpPr>
          <p:nvPr>
            <p:ph type="title"/>
          </p:nvPr>
        </p:nvSpPr>
        <p:spPr>
          <a:xfrm>
            <a:off x="838200" y="-8"/>
            <a:ext cx="10515600" cy="1325600"/>
          </a:xfrm>
          <a:prstGeom prst="rect">
            <a:avLst/>
          </a:prstGeom>
        </p:spPr>
        <p:txBody>
          <a:bodyPr spcFirstLastPara="1" vert="horz" wrap="square" lIns="91433" tIns="45700" rIns="91433" bIns="45700" rtlCol="0" anchor="ctr" anchorCtr="0">
            <a:noAutofit/>
          </a:bodyPr>
          <a:lstStyle/>
          <a:p>
            <a:pPr algn="ctr"/>
            <a:r>
              <a:rPr lang="en" dirty="0"/>
              <a:t>Yearly Accreditation Process</a:t>
            </a:r>
            <a:br>
              <a:rPr lang="en" dirty="0"/>
            </a:br>
            <a:r>
              <a:rPr lang="en" dirty="0"/>
              <a:t> beg. 24-25</a:t>
            </a:r>
            <a:endParaRPr dirty="0"/>
          </a:p>
        </p:txBody>
      </p:sp>
      <p:sp>
        <p:nvSpPr>
          <p:cNvPr id="152" name="Google Shape;152;g2421e2cf87e_0_3"/>
          <p:cNvSpPr txBox="1">
            <a:spLocks noGrp="1"/>
          </p:cNvSpPr>
          <p:nvPr>
            <p:ph type="body" idx="1"/>
          </p:nvPr>
        </p:nvSpPr>
        <p:spPr>
          <a:xfrm>
            <a:off x="838200" y="1676400"/>
            <a:ext cx="10515600" cy="4165192"/>
          </a:xfrm>
          <a:prstGeom prst="rect">
            <a:avLst/>
          </a:prstGeom>
        </p:spPr>
        <p:txBody>
          <a:bodyPr spcFirstLastPara="1" vert="horz" wrap="square" lIns="91433" tIns="45700" rIns="91433" bIns="45700" rtlCol="0" anchor="t" anchorCtr="0">
            <a:noAutofit/>
          </a:bodyPr>
          <a:lstStyle/>
          <a:p>
            <a:pPr marL="651929" indent="-457200">
              <a:buSzPts val="1300"/>
            </a:pPr>
            <a:r>
              <a:rPr lang="en" sz="2667" dirty="0"/>
              <a:t>1 on 1 between System and Accreditation &amp; Design team member</a:t>
            </a:r>
            <a:endParaRPr sz="2667" dirty="0"/>
          </a:p>
          <a:p>
            <a:pPr indent="0">
              <a:buNone/>
            </a:pPr>
            <a:endParaRPr sz="2667" dirty="0"/>
          </a:p>
          <a:p>
            <a:pPr indent="-414856">
              <a:buSzPts val="1300"/>
            </a:pPr>
            <a:r>
              <a:rPr lang="en" sz="2667" dirty="0"/>
              <a:t>Multiple systems attend an in-person accreditation meeting where each system has access to:</a:t>
            </a:r>
          </a:p>
          <a:p>
            <a:pPr lvl="1" indent="-414856">
              <a:buSzPts val="1300"/>
            </a:pPr>
            <a:r>
              <a:rPr lang="en" sz="2267" dirty="0"/>
              <a:t>Peer systems </a:t>
            </a:r>
          </a:p>
          <a:p>
            <a:pPr lvl="1" indent="-414856">
              <a:buSzPts val="1300"/>
            </a:pPr>
            <a:r>
              <a:rPr lang="en" sz="2267" dirty="0"/>
              <a:t>A team of experts in the Fundamentals who will partner with each system to </a:t>
            </a:r>
            <a:r>
              <a:rPr lang="en" sz="2267" i="1" dirty="0"/>
              <a:t>co-create</a:t>
            </a:r>
            <a:r>
              <a:rPr lang="en" sz="2267" dirty="0"/>
              <a:t> an Action Plan</a:t>
            </a:r>
          </a:p>
          <a:p>
            <a:pPr marL="804314" lvl="1" indent="0">
              <a:buSzPts val="1300"/>
              <a:buNone/>
            </a:pPr>
            <a:endParaRPr lang="en" sz="2667"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2">
                                            <p:txEl>
                                              <p:pRg st="0" end="0"/>
                                            </p:txEl>
                                          </p:spTgt>
                                        </p:tgtEl>
                                        <p:attrNameLst>
                                          <p:attrName>style.visibility</p:attrName>
                                        </p:attrNameLst>
                                      </p:cBhvr>
                                      <p:to>
                                        <p:strVal val="visible"/>
                                      </p:to>
                                    </p:set>
                                    <p:anim calcmode="lin" valueType="num">
                                      <p:cBhvr additive="base">
                                        <p:cTn id="7" dur="500" fill="hold"/>
                                        <p:tgtEl>
                                          <p:spTgt spid="1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48D4BEA-7695-A0F7-47D9-00EBE2121767}"/>
              </a:ext>
            </a:extLst>
          </p:cNvPr>
          <p:cNvSpPr>
            <a:spLocks noGrp="1"/>
          </p:cNvSpPr>
          <p:nvPr>
            <p:ph type="body" idx="4294967295"/>
          </p:nvPr>
        </p:nvSpPr>
        <p:spPr>
          <a:xfrm>
            <a:off x="2663947" y="1936340"/>
            <a:ext cx="8337045" cy="1492660"/>
          </a:xfrm>
        </p:spPr>
        <p:txBody>
          <a:bodyPr>
            <a:noAutofit/>
          </a:bodyPr>
          <a:lstStyle/>
          <a:p>
            <a:pPr marL="0" indent="0">
              <a:buNone/>
            </a:pPr>
            <a:r>
              <a:rPr lang="en-US" sz="3200" b="0" i="0" dirty="0">
                <a:effectLst/>
                <a:latin typeface="+mn-lt"/>
              </a:rPr>
              <a:t>Do you believe that this proposed model of KESA 2.0, </a:t>
            </a:r>
            <a:r>
              <a:rPr lang="en-US" sz="3200" dirty="0">
                <a:latin typeface="+mn-lt"/>
              </a:rPr>
              <a:t>with</a:t>
            </a:r>
            <a:r>
              <a:rPr lang="en-US" sz="3200" b="0" i="0" dirty="0">
                <a:effectLst/>
                <a:latin typeface="+mn-lt"/>
              </a:rPr>
              <a:t> a stronger emphasis on fundamental practices and increased yearly access to support, holds greater potential to effectively maximize opportunities and reduce limitations for our students?  Why or wh</a:t>
            </a:r>
            <a:r>
              <a:rPr lang="en-US" sz="3200" dirty="0">
                <a:latin typeface="+mn-lt"/>
              </a:rPr>
              <a:t>y not?</a:t>
            </a:r>
            <a:endParaRPr lang="en-US" sz="3200" strike="sngStrike" dirty="0">
              <a:latin typeface="+mn-lt"/>
            </a:endParaRPr>
          </a:p>
        </p:txBody>
      </p:sp>
    </p:spTree>
    <p:extLst>
      <p:ext uri="{BB962C8B-B14F-4D97-AF65-F5344CB8AC3E}">
        <p14:creationId xmlns:p14="http://schemas.microsoft.com/office/powerpoint/2010/main" val="22313394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324788" y="3168073"/>
            <a:ext cx="4592495" cy="2354046"/>
          </a:xfrm>
          <a:ln>
            <a:noFill/>
          </a:ln>
        </p:spPr>
        <p:txBody>
          <a:bodyPr/>
          <a:lstStyle/>
          <a:p>
            <a:pPr lvl="1"/>
            <a:r>
              <a:rPr lang="en-US" b="1" dirty="0">
                <a:latin typeface="Calibri" panose="020F0502020204030204" pitchFamily="34" charset="0"/>
                <a:cs typeface="Calibri" panose="020F0502020204030204" pitchFamily="34" charset="0"/>
              </a:rPr>
              <a:t>Ben Proctor</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Deputy Commissioner</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Division of Learning Services</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(785) 296-2304</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bproctor@ksde.org</a:t>
            </a:r>
          </a:p>
        </p:txBody>
      </p:sp>
    </p:spTree>
    <p:extLst>
      <p:ext uri="{BB962C8B-B14F-4D97-AF65-F5344CB8AC3E}">
        <p14:creationId xmlns:p14="http://schemas.microsoft.com/office/powerpoint/2010/main" val="1334721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dirty="0"/>
              <a:t>2023-2024 Snapshot</a:t>
            </a:r>
          </a:p>
        </p:txBody>
      </p:sp>
      <p:sp>
        <p:nvSpPr>
          <p:cNvPr id="47107" name="Content Placeholder 2">
            <a:extLst>
              <a:ext uri="{FF2B5EF4-FFF2-40B4-BE49-F238E27FC236}">
                <a16:creationId xmlns:a16="http://schemas.microsoft.com/office/drawing/2014/main" id="{BEF8997A-4D7B-4D01-A478-4DD6EDD9E5F6}"/>
              </a:ext>
            </a:extLst>
          </p:cNvPr>
          <p:cNvSpPr>
            <a:spLocks noGrp="1"/>
          </p:cNvSpPr>
          <p:nvPr>
            <p:ph idx="1"/>
          </p:nvPr>
        </p:nvSpPr>
        <p:spPr>
          <a:xfrm>
            <a:off x="838200" y="1825625"/>
            <a:ext cx="10515600" cy="4308475"/>
          </a:xfrm>
        </p:spPr>
        <p:txBody>
          <a:bodyPr>
            <a:normAutofit fontScale="92500" lnSpcReduction="10000"/>
          </a:bodyPr>
          <a:lstStyle/>
          <a:p>
            <a:pPr>
              <a:lnSpc>
                <a:spcPct val="120000"/>
              </a:lnSpc>
              <a:defRPr/>
            </a:pPr>
            <a:r>
              <a:rPr lang="en-US" altLang="en-US" sz="2400" dirty="0"/>
              <a:t>Kansas elementary schools partner with parents and caregivers of incoming kindergarten students to complete </a:t>
            </a:r>
            <a:r>
              <a:rPr lang="en-US" altLang="en-US" sz="2400" b="1" dirty="0"/>
              <a:t>both</a:t>
            </a:r>
            <a:r>
              <a:rPr lang="en-US" altLang="en-US" sz="2400" dirty="0"/>
              <a:t> the Ages &amp; Stages Questionnaires®, Third Edition (ASQ-3), and the Ages &amp; Stages Questionnaires®: Social-Emotional, Second Edition (ASQ:SE-2).</a:t>
            </a:r>
          </a:p>
          <a:p>
            <a:pPr>
              <a:lnSpc>
                <a:spcPct val="120000"/>
              </a:lnSpc>
              <a:defRPr/>
            </a:pPr>
            <a:r>
              <a:rPr lang="en-US" altLang="en-US" sz="2400" dirty="0"/>
              <a:t>All accredited schools must administer the ASQ by </a:t>
            </a:r>
            <a:r>
              <a:rPr lang="en-US" altLang="en-US" sz="2400" b="1" dirty="0"/>
              <a:t>Sept. 20, 2023.</a:t>
            </a:r>
            <a:r>
              <a:rPr lang="en-US" altLang="en-US" sz="2400" dirty="0"/>
              <a:t> All data must be entered into ASQ Online by </a:t>
            </a:r>
            <a:r>
              <a:rPr lang="en-US" altLang="en-US" sz="2400" b="1" dirty="0"/>
              <a:t>Oct. 10, 2023. </a:t>
            </a:r>
          </a:p>
          <a:p>
            <a:pPr>
              <a:lnSpc>
                <a:spcPct val="120000"/>
              </a:lnSpc>
              <a:defRPr/>
            </a:pPr>
            <a:r>
              <a:rPr lang="en-US" altLang="en-US" sz="2400" dirty="0">
                <a:hlinkClick r:id="rId3"/>
              </a:rPr>
              <a:t>KESA Guidance Document</a:t>
            </a:r>
            <a:r>
              <a:rPr lang="en-US" altLang="en-US" sz="2400" dirty="0"/>
              <a:t>: </a:t>
            </a:r>
            <a:r>
              <a:rPr lang="en-US" altLang="en-US" sz="2400" b="1" dirty="0"/>
              <a:t>System is “In Compliance” if it completes both the ASQ-3 and the ASQ:SE-2 for 50% or more of incoming kindergarten students. </a:t>
            </a:r>
            <a:r>
              <a:rPr lang="en-US" altLang="en-US" sz="2400" dirty="0"/>
              <a:t>“Working Towards” is 25% to 50% participation, and “Not in Compliance” is less than 25%. </a:t>
            </a:r>
          </a:p>
          <a:p>
            <a:pPr marL="0" indent="0">
              <a:lnSpc>
                <a:spcPct val="120000"/>
              </a:lnSpc>
              <a:buNone/>
              <a:defRPr/>
            </a:pPr>
            <a:endParaRPr lang="en-US" altLang="en-US" sz="2400" dirty="0"/>
          </a:p>
        </p:txBody>
      </p:sp>
    </p:spTree>
    <p:extLst>
      <p:ext uri="{BB962C8B-B14F-4D97-AF65-F5344CB8AC3E}">
        <p14:creationId xmlns:p14="http://schemas.microsoft.com/office/powerpoint/2010/main" val="652883403"/>
      </p:ext>
    </p:extLst>
  </p:cSld>
  <p:clrMapOvr>
    <a:masterClrMapping/>
  </p:clrMapOvr>
</p:sld>
</file>

<file path=ppt/theme/theme1.xml><?xml version="1.0" encoding="utf-8"?>
<a:theme xmlns:a="http://schemas.openxmlformats.org/drawingml/2006/main" name="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hite Template" id="{3F6FE892-DA12-4C81-AA5A-446CD67FAB0A}" vid="{65E85907-513D-47EC-BC1E-D81300383C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3809B7AE0769C40BC7FC10221A5AC4C" ma:contentTypeVersion="13" ma:contentTypeDescription="Create a new document." ma:contentTypeScope="" ma:versionID="03782e99ea337d9c03786a540780c58d">
  <xsd:schema xmlns:xsd="http://www.w3.org/2001/XMLSchema" xmlns:xs="http://www.w3.org/2001/XMLSchema" xmlns:p="http://schemas.microsoft.com/office/2006/metadata/properties" xmlns:ns3="6c663d95-8238-4b2d-b922-a74f82e5df6f" xmlns:ns4="d5501a87-0b31-43b9-bb13-8dd2b743a206" targetNamespace="http://schemas.microsoft.com/office/2006/metadata/properties" ma:root="true" ma:fieldsID="b35b21a765e947f079320b3ea7b9868f" ns3:_="" ns4:_="">
    <xsd:import namespace="6c663d95-8238-4b2d-b922-a74f82e5df6f"/>
    <xsd:import namespace="d5501a87-0b31-43b9-bb13-8dd2b743a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63d95-8238-4b2d-b922-a74f82e5df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01a87-0b31-43b9-bb13-8dd2b743a2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45BADF-2F2F-4D81-ACB9-DB6A1A4D4889}">
  <ds:schemaRefs>
    <ds:schemaRef ds:uri="http://schemas.microsoft.com/sharepoint/v3/contenttype/forms"/>
  </ds:schemaRefs>
</ds:datastoreItem>
</file>

<file path=customXml/itemProps2.xml><?xml version="1.0" encoding="utf-8"?>
<ds:datastoreItem xmlns:ds="http://schemas.openxmlformats.org/officeDocument/2006/customXml" ds:itemID="{41989B36-3905-4D71-9AD1-EDCFAD04EC31}">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terms/"/>
    <ds:schemaRef ds:uri="http://purl.org/dc/dcmitype/"/>
    <ds:schemaRef ds:uri="6c663d95-8238-4b2d-b922-a74f82e5df6f"/>
    <ds:schemaRef ds:uri="d5501a87-0b31-43b9-bb13-8dd2b743a206"/>
    <ds:schemaRef ds:uri="http://schemas.microsoft.com/office/2006/metadata/properties"/>
  </ds:schemaRefs>
</ds:datastoreItem>
</file>

<file path=customXml/itemProps3.xml><?xml version="1.0" encoding="utf-8"?>
<ds:datastoreItem xmlns:ds="http://schemas.openxmlformats.org/officeDocument/2006/customXml" ds:itemID="{41F5BFCA-A647-4DE5-B38D-51814DA7F1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663d95-8238-4b2d-b922-a74f82e5df6f"/>
    <ds:schemaRef ds:uri="d5501a87-0b31-43b9-bb13-8dd2b743a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8575</TotalTime>
  <Words>4018</Words>
  <Application>Microsoft Office PowerPoint</Application>
  <PresentationFormat>Widescreen</PresentationFormat>
  <Paragraphs>553</Paragraphs>
  <Slides>82</Slides>
  <Notes>56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82</vt:i4>
      </vt:variant>
    </vt:vector>
  </HeadingPairs>
  <TitlesOfParts>
    <vt:vector size="92" baseType="lpstr">
      <vt:lpstr>Arial</vt:lpstr>
      <vt:lpstr>Calibri</vt:lpstr>
      <vt:lpstr>Open Sans</vt:lpstr>
      <vt:lpstr>Open Sans Light</vt:lpstr>
      <vt:lpstr>Open Sans Medium</vt:lpstr>
      <vt:lpstr>Open Sans SemiBold</vt:lpstr>
      <vt:lpstr>Open Sans SemiBold</vt:lpstr>
      <vt:lpstr>Roboto</vt:lpstr>
      <vt:lpstr>Symbol</vt:lpstr>
      <vt:lpstr>Custom Design</vt:lpstr>
      <vt:lpstr>Curriculum Leaders Meeting</vt:lpstr>
      <vt:lpstr>Dr. Randy Watson</vt:lpstr>
      <vt:lpstr>KSDE – DLS Updates</vt:lpstr>
      <vt:lpstr>Early Childhood</vt:lpstr>
      <vt:lpstr>Kindergarten Readiness Snapshot (ASQ)</vt:lpstr>
      <vt:lpstr>Why do we have a Kindergarten Readiness Snapshot?</vt:lpstr>
      <vt:lpstr>Why did Kansas decide to use the Ages &amp; Stages Questionnaires (ASQ)?</vt:lpstr>
      <vt:lpstr>What is required?</vt:lpstr>
      <vt:lpstr>2023-2024 Snapshot</vt:lpstr>
      <vt:lpstr>Discuss with your table: </vt:lpstr>
      <vt:lpstr>What would be helpful?  Reports in AMOSS and template ASQ results Powerpoint</vt:lpstr>
      <vt:lpstr>What we’re envisioning for AMOSS:</vt:lpstr>
      <vt:lpstr>ASQ-3 and ASQ:SE-2 Results, All Ages January 1 to Dec 31, 2022</vt:lpstr>
      <vt:lpstr>ASQ-3 and ASQ:SE-2 Results, All Ages January 1 to Dec 31, 2022</vt:lpstr>
      <vt:lpstr>This PowerPoint template includes aggregate statewide ASQ results (all ages) and instructions to add slides with district-specific results. Email Amanda Petersen (apetersen@ksde.org) with questions.</vt:lpstr>
      <vt:lpstr>Preparing and pulling data</vt:lpstr>
      <vt:lpstr>Format data in Excel as follows:</vt:lpstr>
      <vt:lpstr>Right-click on the below chart and click “Edit Data” to add district data.</vt:lpstr>
      <vt:lpstr>Right-click on the below chart and click “Edit Data” to add district data.</vt:lpstr>
      <vt:lpstr>Share your thoughts:</vt:lpstr>
      <vt:lpstr>End-of-Snapshot reminders</vt:lpstr>
      <vt:lpstr>Contact Information</vt:lpstr>
      <vt:lpstr>Career and Technical Education</vt:lpstr>
      <vt:lpstr>Communication</vt:lpstr>
      <vt:lpstr>CTE Important Dates </vt:lpstr>
      <vt:lpstr>Policy on Combining CTE Courses </vt:lpstr>
      <vt:lpstr>*NEW* 2023-2024 Completer Definition </vt:lpstr>
      <vt:lpstr>PowerPoint Presentation</vt:lpstr>
      <vt:lpstr>House Sub for Senate Bill 123</vt:lpstr>
      <vt:lpstr>Career and Technical Education (CTE) Pathway Credential Recommendations </vt:lpstr>
      <vt:lpstr>Tiered Technical Courses</vt:lpstr>
      <vt:lpstr>Career and Technical Education (CTE)  2023-2024 Cluster Reviews</vt:lpstr>
      <vt:lpstr>Financial Literacy</vt:lpstr>
      <vt:lpstr>PowerPoint Presentation</vt:lpstr>
      <vt:lpstr>PowerPoint Presentation</vt:lpstr>
      <vt:lpstr>PowerPoint Presentation</vt:lpstr>
      <vt:lpstr>PowerPoint Presentation</vt:lpstr>
      <vt:lpstr>DGSR</vt:lpstr>
      <vt:lpstr>Dropout Graduation Summary Report  (DGSR)</vt:lpstr>
      <vt:lpstr>Dropout Graduation Summary Report  (DGSR). Few tips and hints</vt:lpstr>
      <vt:lpstr>Dropout Graduation Summary Report  (DGSR). Few tips and hints</vt:lpstr>
      <vt:lpstr>Dropout Graduation Summary Report  (DGSR). Few tips and hints</vt:lpstr>
      <vt:lpstr>Dropout Graduation Summary Report  (DGSR). </vt:lpstr>
      <vt:lpstr>Early Literacy/Dyslexia</vt:lpstr>
      <vt:lpstr>Revised Dyslexia Handbook</vt:lpstr>
      <vt:lpstr>Initial Dyslexia Training Modules: Revision: by January 2024   (the required annual training requirements remain the same this year)</vt:lpstr>
      <vt:lpstr> The optional 2nd Grade Reading Test (April)</vt:lpstr>
      <vt:lpstr>PK-16 Partnerships</vt:lpstr>
      <vt:lpstr>ONLY 1 MORE YEAR Increased LETRS Opportunities</vt:lpstr>
      <vt:lpstr> Professional Learning</vt:lpstr>
      <vt:lpstr>KSDE Dyslexia Page for More Information</vt:lpstr>
      <vt:lpstr>PowerPoint Presentation</vt:lpstr>
      <vt:lpstr>Program Manager Updates</vt:lpstr>
      <vt:lpstr>PowerPoint Presentation</vt:lpstr>
      <vt:lpstr>PowerPoint Presentation</vt:lpstr>
      <vt:lpstr>Licensure News</vt:lpstr>
      <vt:lpstr>SETS State Director Report</vt:lpstr>
      <vt:lpstr>HOT TOPICS </vt:lpstr>
      <vt:lpstr>Keep The Main Thing The Main Thing</vt:lpstr>
      <vt:lpstr>PowerPoint Presentation</vt:lpstr>
      <vt:lpstr>Adaptive Schools</vt:lpstr>
      <vt:lpstr>DLS Update</vt:lpstr>
      <vt:lpstr>KSDE/DLS Update</vt:lpstr>
      <vt:lpstr>Lunch</vt:lpstr>
      <vt:lpstr>Fundamentals, School Improvement, and Accreditation</vt:lpstr>
      <vt:lpstr>Think of something in your life when the mantra “less is more” is a good thing.</vt:lpstr>
      <vt:lpstr>Objective for this session</vt:lpstr>
      <vt:lpstr>Why make changes to KESA?</vt:lpstr>
      <vt:lpstr>Accreditation and Design Team Vision</vt:lpstr>
      <vt:lpstr>Accreditation and Design Team Mission</vt:lpstr>
      <vt:lpstr>PowerPoint Presentation</vt:lpstr>
      <vt:lpstr>Accreditation Timeline</vt:lpstr>
      <vt:lpstr>Current State – “Learning Year”</vt:lpstr>
      <vt:lpstr>Future State – KESA 2.0</vt:lpstr>
      <vt:lpstr>Next Meeting, January 19, 2024</vt:lpstr>
      <vt:lpstr>Filling the gaps</vt:lpstr>
      <vt:lpstr>PowerPoint Presentation</vt:lpstr>
      <vt:lpstr>Improving Execution</vt:lpstr>
      <vt:lpstr>PowerPoint Presentation</vt:lpstr>
      <vt:lpstr>Yearly Accreditation Process  beg. 24-25</vt:lpstr>
      <vt:lpstr>PowerPoint Presentation</vt:lpstr>
      <vt:lpstr>PowerPoint Presentation</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KSDE</dc:title>
  <dc:creator>Cheryl Franklin</dc:creator>
  <cp:lastModifiedBy>Pat Bone</cp:lastModifiedBy>
  <cp:revision>79</cp:revision>
  <cp:lastPrinted>2023-01-10T13:01:57Z</cp:lastPrinted>
  <dcterms:created xsi:type="dcterms:W3CDTF">2017-11-21T21:33:09Z</dcterms:created>
  <dcterms:modified xsi:type="dcterms:W3CDTF">2023-09-22T12:57:34Z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0x01010063809B7AE0769C40BC7FC10221A5AC4C</vt:lpwstr>
  </property>
</Properties>
</file>